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73"/>
  </p:notesMasterIdLst>
  <p:sldIdLst>
    <p:sldId id="256" r:id="rId2"/>
    <p:sldId id="257" r:id="rId3"/>
    <p:sldId id="357" r:id="rId4"/>
    <p:sldId id="605" r:id="rId5"/>
    <p:sldId id="606" r:id="rId6"/>
    <p:sldId id="607" r:id="rId7"/>
    <p:sldId id="608" r:id="rId8"/>
    <p:sldId id="623" r:id="rId9"/>
    <p:sldId id="610" r:id="rId10"/>
    <p:sldId id="611" r:id="rId11"/>
    <p:sldId id="612" r:id="rId12"/>
    <p:sldId id="613" r:id="rId13"/>
    <p:sldId id="614" r:id="rId14"/>
    <p:sldId id="615" r:id="rId15"/>
    <p:sldId id="616" r:id="rId16"/>
    <p:sldId id="617" r:id="rId17"/>
    <p:sldId id="618" r:id="rId18"/>
    <p:sldId id="619" r:id="rId19"/>
    <p:sldId id="620" r:id="rId20"/>
    <p:sldId id="621" r:id="rId21"/>
    <p:sldId id="622" r:id="rId22"/>
    <p:sldId id="624" r:id="rId23"/>
    <p:sldId id="609" r:id="rId24"/>
    <p:sldId id="626" r:id="rId25"/>
    <p:sldId id="628" r:id="rId26"/>
    <p:sldId id="629" r:id="rId27"/>
    <p:sldId id="630" r:id="rId28"/>
    <p:sldId id="631" r:id="rId29"/>
    <p:sldId id="627" r:id="rId30"/>
    <p:sldId id="632" r:id="rId31"/>
    <p:sldId id="633" r:id="rId32"/>
    <p:sldId id="635" r:id="rId33"/>
    <p:sldId id="634" r:id="rId34"/>
    <p:sldId id="637" r:id="rId35"/>
    <p:sldId id="639" r:id="rId36"/>
    <p:sldId id="640" r:id="rId37"/>
    <p:sldId id="641" r:id="rId38"/>
    <p:sldId id="642" r:id="rId39"/>
    <p:sldId id="643" r:id="rId40"/>
    <p:sldId id="644" r:id="rId41"/>
    <p:sldId id="645" r:id="rId42"/>
    <p:sldId id="646" r:id="rId43"/>
    <p:sldId id="647" r:id="rId44"/>
    <p:sldId id="648" r:id="rId45"/>
    <p:sldId id="649" r:id="rId46"/>
    <p:sldId id="650" r:id="rId47"/>
    <p:sldId id="651" r:id="rId48"/>
    <p:sldId id="652" r:id="rId49"/>
    <p:sldId id="653" r:id="rId50"/>
    <p:sldId id="654" r:id="rId51"/>
    <p:sldId id="655" r:id="rId52"/>
    <p:sldId id="656" r:id="rId53"/>
    <p:sldId id="657" r:id="rId54"/>
    <p:sldId id="658" r:id="rId55"/>
    <p:sldId id="659" r:id="rId56"/>
    <p:sldId id="660" r:id="rId57"/>
    <p:sldId id="673" r:id="rId58"/>
    <p:sldId id="672" r:id="rId59"/>
    <p:sldId id="662" r:id="rId60"/>
    <p:sldId id="663" r:id="rId61"/>
    <p:sldId id="664" r:id="rId62"/>
    <p:sldId id="665" r:id="rId63"/>
    <p:sldId id="666" r:id="rId64"/>
    <p:sldId id="667" r:id="rId65"/>
    <p:sldId id="668" r:id="rId66"/>
    <p:sldId id="669" r:id="rId67"/>
    <p:sldId id="670" r:id="rId68"/>
    <p:sldId id="638" r:id="rId69"/>
    <p:sldId id="661" r:id="rId70"/>
    <p:sldId id="671" r:id="rId71"/>
    <p:sldId id="625" r:id="rId72"/>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164"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326"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49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654"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5818" algn="l" defTabSz="914326" rtl="0" eaLnBrk="1" latinLnBrk="0" hangingPunct="1">
      <a:defRPr kern="1200">
        <a:solidFill>
          <a:schemeClr val="tx1"/>
        </a:solidFill>
        <a:latin typeface="Arial" charset="0"/>
        <a:ea typeface="宋体" pitchFamily="2" charset="-122"/>
        <a:cs typeface="+mn-cs"/>
      </a:defRPr>
    </a:lvl6pPr>
    <a:lvl7pPr marL="2742980" algn="l" defTabSz="914326" rtl="0" eaLnBrk="1" latinLnBrk="0" hangingPunct="1">
      <a:defRPr kern="1200">
        <a:solidFill>
          <a:schemeClr val="tx1"/>
        </a:solidFill>
        <a:latin typeface="Arial" charset="0"/>
        <a:ea typeface="宋体" pitchFamily="2" charset="-122"/>
        <a:cs typeface="+mn-cs"/>
      </a:defRPr>
    </a:lvl7pPr>
    <a:lvl8pPr marL="3200144" algn="l" defTabSz="914326" rtl="0" eaLnBrk="1" latinLnBrk="0" hangingPunct="1">
      <a:defRPr kern="1200">
        <a:solidFill>
          <a:schemeClr val="tx1"/>
        </a:solidFill>
        <a:latin typeface="Arial" charset="0"/>
        <a:ea typeface="宋体" pitchFamily="2" charset="-122"/>
        <a:cs typeface="+mn-cs"/>
      </a:defRPr>
    </a:lvl8pPr>
    <a:lvl9pPr marL="3657308" algn="l" defTabSz="914326"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2189C332-5D43-4A60-A3F4-80866F5E9B56}">
          <p14:sldIdLst>
            <p14:sldId id="256"/>
            <p14:sldId id="257"/>
          </p14:sldIdLst>
        </p14:section>
        <p14:section name="数据与数据结构" id="{D23FD877-47E3-4561-A0B9-21DFE45B40FF}">
          <p14:sldIdLst>
            <p14:sldId id="357"/>
            <p14:sldId id="605"/>
            <p14:sldId id="606"/>
            <p14:sldId id="607"/>
            <p14:sldId id="608"/>
            <p14:sldId id="623"/>
            <p14:sldId id="610"/>
            <p14:sldId id="611"/>
            <p14:sldId id="612"/>
            <p14:sldId id="613"/>
            <p14:sldId id="614"/>
            <p14:sldId id="615"/>
            <p14:sldId id="616"/>
            <p14:sldId id="617"/>
            <p14:sldId id="618"/>
            <p14:sldId id="619"/>
            <p14:sldId id="620"/>
            <p14:sldId id="621"/>
            <p14:sldId id="622"/>
            <p14:sldId id="624"/>
            <p14:sldId id="609"/>
          </p14:sldIdLst>
        </p14:section>
        <p14:section name="算法的基本概念" id="{EBE60094-252B-45AB-BAD7-AD7CC4588AFF}">
          <p14:sldIdLst>
            <p14:sldId id="626"/>
            <p14:sldId id="628"/>
            <p14:sldId id="629"/>
            <p14:sldId id="630"/>
            <p14:sldId id="631"/>
          </p14:sldIdLst>
        </p14:section>
        <p14:section name="算法性能分析与度量" id="{D38F179A-97EC-4159-B745-0C737E6821D6}">
          <p14:sldIdLst>
            <p14:sldId id="627"/>
            <p14:sldId id="632"/>
            <p14:sldId id="633"/>
            <p14:sldId id="635"/>
            <p14:sldId id="634"/>
            <p14:sldId id="637"/>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73"/>
            <p14:sldId id="672"/>
            <p14:sldId id="662"/>
            <p14:sldId id="663"/>
            <p14:sldId id="664"/>
            <p14:sldId id="665"/>
            <p14:sldId id="666"/>
            <p14:sldId id="667"/>
            <p14:sldId id="668"/>
            <p14:sldId id="669"/>
            <p14:sldId id="670"/>
            <p14:sldId id="638"/>
            <p14:sldId id="661"/>
            <p14:sldId id="671"/>
            <p14:sldId id="6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3" autoAdjust="0"/>
    <p:restoredTop sz="94684" autoAdjust="0"/>
  </p:normalViewPr>
  <p:slideViewPr>
    <p:cSldViewPr>
      <p:cViewPr>
        <p:scale>
          <a:sx n="66" d="100"/>
          <a:sy n="66" d="100"/>
        </p:scale>
        <p:origin x="296" y="219"/>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8" d="100"/>
          <a:sy n="78" d="100"/>
        </p:scale>
        <p:origin x="3440" y="5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18" charset="0"/>
        <a:ea typeface="宋体" pitchFamily="2" charset="-122"/>
        <a:cs typeface="+mn-cs"/>
      </a:defRPr>
    </a:lvl1pPr>
    <a:lvl2pPr marL="457164"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326"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49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654"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5818" algn="l" defTabSz="914326" rtl="0" eaLnBrk="1" latinLnBrk="0" hangingPunct="1">
      <a:defRPr sz="1200" kern="1200">
        <a:solidFill>
          <a:schemeClr val="tx1"/>
        </a:solidFill>
        <a:latin typeface="+mn-lt"/>
        <a:ea typeface="+mn-ea"/>
        <a:cs typeface="+mn-cs"/>
      </a:defRPr>
    </a:lvl6pPr>
    <a:lvl7pPr marL="2742980" algn="l" defTabSz="914326" rtl="0" eaLnBrk="1" latinLnBrk="0" hangingPunct="1">
      <a:defRPr sz="1200" kern="1200">
        <a:solidFill>
          <a:schemeClr val="tx1"/>
        </a:solidFill>
        <a:latin typeface="+mn-lt"/>
        <a:ea typeface="+mn-ea"/>
        <a:cs typeface="+mn-cs"/>
      </a:defRPr>
    </a:lvl7pPr>
    <a:lvl8pPr marL="3200144" algn="l" defTabSz="914326" rtl="0" eaLnBrk="1" latinLnBrk="0" hangingPunct="1">
      <a:defRPr sz="1200" kern="1200">
        <a:solidFill>
          <a:schemeClr val="tx1"/>
        </a:solidFill>
        <a:latin typeface="+mn-lt"/>
        <a:ea typeface="+mn-ea"/>
        <a:cs typeface="+mn-cs"/>
      </a:defRPr>
    </a:lvl8pPr>
    <a:lvl9pPr marL="3657308" algn="l" defTabSz="91432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91342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从本讲开始，我们正式进入课本的内容。</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本讲主要是介绍数据结构和算法分析的一些基本概念和</a:t>
            </a:r>
            <a:r>
              <a:rPr lang="zh-CN" altLang="en-US"/>
              <a:t>基本知识。</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顺便提一句，本讲的内容是将来同学们去找实习和找工作的时候，名字解释和笔试面试题的主要出处</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a:t>正确性：正常时候正确</a:t>
            </a:r>
            <a:endParaRPr lang="en-US" altLang="zh-CN" dirty="0"/>
          </a:p>
          <a:p>
            <a:r>
              <a:rPr lang="zh-CN" altLang="en-US" dirty="0"/>
              <a:t>健壮性：错误时候不错</a:t>
            </a:r>
            <a:endParaRPr lang="en-US" altLang="zh-CN" dirty="0"/>
          </a:p>
          <a:p>
            <a:endParaRPr lang="en-US" altLang="zh-CN" dirty="0"/>
          </a:p>
          <a:p>
            <a:r>
              <a:rPr lang="zh-CN" altLang="en-US" dirty="0"/>
              <a:t>可使用性：界面良好，文档完备</a:t>
            </a:r>
            <a:endParaRPr lang="en-US" altLang="zh-CN" dirty="0"/>
          </a:p>
          <a:p>
            <a:r>
              <a:rPr lang="zh-CN" altLang="en-US" dirty="0"/>
              <a:t>可读性：程序设计风格良好，逻辑清晰，命名直观，甚至不用注释，也可以正确理解和使用</a:t>
            </a:r>
            <a:endParaRPr lang="en-US" altLang="zh-CN" dirty="0"/>
          </a:p>
          <a:p>
            <a:r>
              <a:rPr lang="zh-CN" altLang="en-US" dirty="0"/>
              <a:t>简单性：使用简单程度，与算法出错率直接相关</a:t>
            </a:r>
            <a:endParaRPr lang="en-US" altLang="zh-CN" dirty="0"/>
          </a:p>
          <a:p>
            <a:endParaRPr lang="en-US" altLang="zh-CN" dirty="0"/>
          </a:p>
          <a:p>
            <a:r>
              <a:rPr lang="en-US" altLang="zh-CN" dirty="0"/>
              <a:t>CMM</a:t>
            </a:r>
            <a:r>
              <a:rPr lang="zh-CN" altLang="en-US" dirty="0"/>
              <a:t>是指“能力成熟度模型”，其英文全称为</a:t>
            </a:r>
            <a:r>
              <a:rPr lang="en-US" altLang="zh-CN" dirty="0"/>
              <a:t>Capability Maturity Model for Software</a:t>
            </a:r>
            <a:r>
              <a:rPr lang="zh-CN" altLang="en-US" dirty="0"/>
              <a:t>，英文缩写为</a:t>
            </a:r>
            <a:r>
              <a:rPr lang="en-US" altLang="zh-CN" dirty="0"/>
              <a:t>SW-CMM</a:t>
            </a:r>
            <a:r>
              <a:rPr lang="zh-CN" altLang="en-US" dirty="0"/>
              <a:t>，简称</a:t>
            </a:r>
            <a:r>
              <a:rPr lang="en-US" altLang="zh-CN" dirty="0"/>
              <a:t>CMM</a:t>
            </a:r>
            <a:r>
              <a:rPr lang="zh-CN" altLang="en-US" dirty="0"/>
              <a:t>。它是对于软件组织在定义、实施、度量、控制和改善其软件过程的实践中各个发展阶段的描述。</a:t>
            </a:r>
            <a:r>
              <a:rPr lang="en-US" altLang="zh-CN" dirty="0"/>
              <a:t>CMM</a:t>
            </a:r>
            <a:r>
              <a:rPr lang="zh-CN" altLang="en-US" dirty="0"/>
              <a:t>的核心是把软件开发视为一个过程，并根据这一原则对软件开发和维护进行过程监控和研究，以使其更加科学化、标准化、使企业能够更好地实现商业目标。此外还是化妆品的名字。</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49241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a:t>虽然书上先讲了空间复杂度，我们还是先来看下常用常考的时间复杂度</a:t>
            </a:r>
            <a:endParaRPr lang="en-US" altLang="zh-CN" dirty="0"/>
          </a:p>
          <a:p>
            <a:endParaRPr lang="en-US" altLang="zh-CN" dirty="0"/>
          </a:p>
          <a:p>
            <a:r>
              <a:rPr lang="zh-CN" altLang="en-US" dirty="0"/>
              <a:t>时间复杂度有个基本衡量单位即程序步</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a:t>
            </a:fld>
            <a:endParaRPr lang="en-US" altLang="zh-CN"/>
          </a:p>
        </p:txBody>
      </p:sp>
    </p:spTree>
    <p:extLst>
      <p:ext uri="{BB962C8B-B14F-4D97-AF65-F5344CB8AC3E}">
        <p14:creationId xmlns:p14="http://schemas.microsoft.com/office/powerpoint/2010/main" val="2639758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a:t>递归带来的空间开销：递归本质是循环</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426135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a:prstGeom prst="rect">
            <a:avLst/>
          </a:prstGeo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a:xfrm>
            <a:off x="8737600" y="6248400"/>
            <a:ext cx="2540000" cy="457200"/>
          </a:xfrm>
          <a:prstGeom prst="rect">
            <a:avLst/>
          </a:prstGeom>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5"/>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0" y="1535115"/>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2"/>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68" name="页脚占位符 3"/>
          <p:cNvSpPr txBox="1">
            <a:spLocks/>
          </p:cNvSpPr>
          <p:nvPr userDrawn="1"/>
        </p:nvSpPr>
        <p:spPr bwMode="auto">
          <a:xfrm>
            <a:off x="4461836" y="6240257"/>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a:t>复旦大学软件学院</a:t>
            </a:r>
            <a:r>
              <a:rPr lang="en-US" altLang="zh-CN" sz="1400" dirty="0"/>
              <a:t>2025</a:t>
            </a:r>
            <a:r>
              <a:rPr lang="zh-CN" altLang="en-US" sz="1400" dirty="0"/>
              <a:t>秋 </a:t>
            </a:r>
            <a:r>
              <a:rPr lang="en-US" altLang="zh-CN" sz="1400" dirty="0"/>
              <a:t>Data Structure</a:t>
            </a:r>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189" algn="l" rtl="0" fontAlgn="base">
        <a:spcBef>
          <a:spcPct val="0"/>
        </a:spcBef>
        <a:spcAft>
          <a:spcPct val="0"/>
        </a:spcAft>
        <a:defRPr kumimoji="1" sz="4400">
          <a:solidFill>
            <a:schemeClr val="tx1"/>
          </a:solidFill>
          <a:latin typeface="Arial" charset="0"/>
          <a:ea typeface="宋体" pitchFamily="2" charset="-122"/>
        </a:defRPr>
      </a:lvl6pPr>
      <a:lvl7pPr marL="914377" algn="l" rtl="0" fontAlgn="base">
        <a:spcBef>
          <a:spcPct val="0"/>
        </a:spcBef>
        <a:spcAft>
          <a:spcPct val="0"/>
        </a:spcAft>
        <a:defRPr kumimoji="1" sz="4400">
          <a:solidFill>
            <a:schemeClr val="tx1"/>
          </a:solidFill>
          <a:latin typeface="Arial" charset="0"/>
          <a:ea typeface="宋体" pitchFamily="2" charset="-122"/>
        </a:defRPr>
      </a:lvl7pPr>
      <a:lvl8pPr marL="1371566" algn="l" rtl="0" fontAlgn="base">
        <a:spcBef>
          <a:spcPct val="0"/>
        </a:spcBef>
        <a:spcAft>
          <a:spcPct val="0"/>
        </a:spcAft>
        <a:defRPr kumimoji="1" sz="4400">
          <a:solidFill>
            <a:schemeClr val="tx1"/>
          </a:solidFill>
          <a:latin typeface="Arial" charset="0"/>
          <a:ea typeface="宋体" pitchFamily="2" charset="-122"/>
        </a:defRPr>
      </a:lvl8pPr>
      <a:lvl9pPr marL="1828754" algn="l" rtl="0" fontAlgn="base">
        <a:spcBef>
          <a:spcPct val="0"/>
        </a:spcBef>
        <a:spcAft>
          <a:spcPct val="0"/>
        </a:spcAft>
        <a:defRPr kumimoji="1" sz="4400">
          <a:solidFill>
            <a:schemeClr val="tx1"/>
          </a:solidFill>
          <a:latin typeface="Arial" charset="0"/>
          <a:ea typeface="宋体" pitchFamily="2" charset="-122"/>
        </a:defRPr>
      </a:lvl9pPr>
    </p:titleStyle>
    <p:bodyStyle>
      <a:lvl1pPr marL="342891" indent="-342891"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32" indent="-285744"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2971" indent="-228594"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160" indent="-228594"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349" indent="-228594"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537" indent="-228594"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726" indent="-228594"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8914" indent="-228594"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103" indent="-228594"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Word_97_-_2003_Document.doc"/><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Data Structure</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a:p>
          <a:p>
            <a:pPr eaLnBrk="1" hangingPunct="1"/>
            <a:r>
              <a:rPr lang="zh-CN" altLang="en-US" sz="3600" dirty="0">
                <a:ea typeface="华文行楷" pitchFamily="2" charset="-122"/>
              </a:rPr>
              <a:t>复旦大学软件学院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数据结构三要素</a:t>
            </a:r>
          </a:p>
        </p:txBody>
      </p:sp>
      <p:sp>
        <p:nvSpPr>
          <p:cNvPr id="3" name="内容占位符 2"/>
          <p:cNvSpPr>
            <a:spLocks noGrp="1"/>
          </p:cNvSpPr>
          <p:nvPr>
            <p:ph idx="1"/>
          </p:nvPr>
        </p:nvSpPr>
        <p:spPr/>
        <p:txBody>
          <a:bodyPr/>
          <a:lstStyle/>
          <a:p>
            <a:r>
              <a:rPr lang="zh-CN" altLang="en-US" dirty="0"/>
              <a:t>数据结构是数据的组织形式</a:t>
            </a:r>
          </a:p>
          <a:p>
            <a:pPr lvl="1"/>
            <a:r>
              <a:rPr lang="zh-CN" altLang="en-US" dirty="0"/>
              <a:t>数据元素间的逻辑关系，即数据的</a:t>
            </a:r>
            <a:r>
              <a:rPr lang="zh-CN" altLang="en-US" dirty="0">
                <a:solidFill>
                  <a:srgbClr val="FF0000"/>
                </a:solidFill>
              </a:rPr>
              <a:t>逻辑结构</a:t>
            </a:r>
            <a:endParaRPr lang="en-US" altLang="zh-CN" dirty="0">
              <a:solidFill>
                <a:srgbClr val="FF0000"/>
              </a:solidFill>
            </a:endParaRPr>
          </a:p>
          <a:p>
            <a:pPr lvl="1"/>
            <a:r>
              <a:rPr lang="zh-CN" altLang="en-US" dirty="0"/>
              <a:t>数据元素及其关系在计算机存储内的表示，即数据的</a:t>
            </a:r>
            <a:r>
              <a:rPr lang="zh-CN" altLang="en-US" dirty="0">
                <a:solidFill>
                  <a:srgbClr val="FF0000"/>
                </a:solidFill>
              </a:rPr>
              <a:t>物理结构</a:t>
            </a:r>
            <a:endParaRPr lang="en-US" altLang="zh-CN" dirty="0">
              <a:solidFill>
                <a:srgbClr val="FF0000"/>
              </a:solidFill>
            </a:endParaRPr>
          </a:p>
          <a:p>
            <a:pPr lvl="1"/>
            <a:r>
              <a:rPr lang="zh-CN" altLang="en-US" dirty="0"/>
              <a:t>数据的</a:t>
            </a:r>
            <a:r>
              <a:rPr lang="zh-CN" altLang="en-US" dirty="0">
                <a:solidFill>
                  <a:srgbClr val="FF0000"/>
                </a:solidFill>
              </a:rPr>
              <a:t>运算</a:t>
            </a:r>
            <a:r>
              <a:rPr lang="zh-CN" altLang="en-US" dirty="0"/>
              <a:t>，即对数据元素施加的操作</a:t>
            </a:r>
          </a:p>
        </p:txBody>
      </p:sp>
    </p:spTree>
    <p:extLst>
      <p:ext uri="{BB962C8B-B14F-4D97-AF65-F5344CB8AC3E}">
        <p14:creationId xmlns:p14="http://schemas.microsoft.com/office/powerpoint/2010/main" val="146388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数据的逻辑结构</a:t>
            </a:r>
          </a:p>
        </p:txBody>
      </p:sp>
      <p:sp>
        <p:nvSpPr>
          <p:cNvPr id="3" name="内容占位符 2"/>
          <p:cNvSpPr>
            <a:spLocks noGrp="1"/>
          </p:cNvSpPr>
          <p:nvPr>
            <p:ph idx="1"/>
          </p:nvPr>
        </p:nvSpPr>
        <p:spPr/>
        <p:txBody>
          <a:bodyPr/>
          <a:lstStyle/>
          <a:p>
            <a:r>
              <a:rPr lang="zh-CN" altLang="en-US" dirty="0"/>
              <a:t>数据的逻辑结构可以看作是从具体问题抽象出来的数据模型</a:t>
            </a:r>
            <a:endParaRPr lang="en-US" altLang="zh-CN" dirty="0"/>
          </a:p>
          <a:p>
            <a:r>
              <a:rPr lang="zh-CN" altLang="en-US" dirty="0"/>
              <a:t>数据的逻辑结构从逻辑关系上描述数据，与数据的存储无关；与数据元素的相对位置无关</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071664" y="3861048"/>
            <a:ext cx="6097640" cy="2088232"/>
          </a:xfrm>
          <a:prstGeom prst="rect">
            <a:avLst/>
          </a:prstGeom>
        </p:spPr>
      </p:pic>
    </p:spTree>
    <p:extLst>
      <p:ext uri="{BB962C8B-B14F-4D97-AF65-F5344CB8AC3E}">
        <p14:creationId xmlns:p14="http://schemas.microsoft.com/office/powerpoint/2010/main" val="231396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数据的逻辑结构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38036" y="1905000"/>
            <a:ext cx="9522328" cy="4114800"/>
          </a:xfrm>
          <a:prstGeom prst="rect">
            <a:avLst/>
          </a:prstGeom>
        </p:spPr>
      </p:pic>
    </p:spTree>
    <p:extLst>
      <p:ext uri="{BB962C8B-B14F-4D97-AF65-F5344CB8AC3E}">
        <p14:creationId xmlns:p14="http://schemas.microsoft.com/office/powerpoint/2010/main" val="205465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数据的逻辑结构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93784" y="1905000"/>
            <a:ext cx="9610832" cy="4114800"/>
          </a:xfrm>
          <a:prstGeom prst="rect">
            <a:avLst/>
          </a:prstGeom>
        </p:spPr>
      </p:pic>
    </p:spTree>
    <p:extLst>
      <p:ext uri="{BB962C8B-B14F-4D97-AF65-F5344CB8AC3E}">
        <p14:creationId xmlns:p14="http://schemas.microsoft.com/office/powerpoint/2010/main" val="370725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数据的逻辑结构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67399" y="1905000"/>
            <a:ext cx="9263603" cy="4114800"/>
          </a:xfrm>
          <a:prstGeom prst="rect">
            <a:avLst/>
          </a:prstGeom>
        </p:spPr>
      </p:pic>
    </p:spTree>
    <p:extLst>
      <p:ext uri="{BB962C8B-B14F-4D97-AF65-F5344CB8AC3E}">
        <p14:creationId xmlns:p14="http://schemas.microsoft.com/office/powerpoint/2010/main" val="30220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数据的逻辑结构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00702" y="1905000"/>
            <a:ext cx="9397001" cy="4114800"/>
          </a:xfrm>
          <a:prstGeom prst="rect">
            <a:avLst/>
          </a:prstGeom>
        </p:spPr>
      </p:pic>
    </p:spTree>
    <p:extLst>
      <p:ext uri="{BB962C8B-B14F-4D97-AF65-F5344CB8AC3E}">
        <p14:creationId xmlns:p14="http://schemas.microsoft.com/office/powerpoint/2010/main" val="244649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数据的存储结构</a:t>
            </a:r>
          </a:p>
        </p:txBody>
      </p:sp>
      <p:sp>
        <p:nvSpPr>
          <p:cNvPr id="3" name="内容占位符 2"/>
          <p:cNvSpPr>
            <a:spLocks noGrp="1"/>
          </p:cNvSpPr>
          <p:nvPr>
            <p:ph idx="1"/>
          </p:nvPr>
        </p:nvSpPr>
        <p:spPr/>
        <p:txBody>
          <a:bodyPr/>
          <a:lstStyle/>
          <a:p>
            <a:r>
              <a:rPr lang="zh-CN" altLang="en-US" dirty="0"/>
              <a:t>数据的存储结构是逻辑结构用计算机语言的实现，依赖于具体的计算机语言</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991544" y="3068963"/>
            <a:ext cx="8208912" cy="3055707"/>
          </a:xfrm>
          <a:prstGeom prst="rect">
            <a:avLst/>
          </a:prstGeom>
        </p:spPr>
      </p:pic>
    </p:spTree>
    <p:extLst>
      <p:ext uri="{BB962C8B-B14F-4D97-AF65-F5344CB8AC3E}">
        <p14:creationId xmlns:p14="http://schemas.microsoft.com/office/powerpoint/2010/main" val="426961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2" y="1521643"/>
            <a:ext cx="10487519" cy="4881516"/>
          </a:xfrm>
          <a:prstGeom prst="rect">
            <a:avLst/>
          </a:prstGeom>
        </p:spPr>
      </p:pic>
    </p:spTree>
    <p:extLst>
      <p:ext uri="{BB962C8B-B14F-4D97-AF65-F5344CB8AC3E}">
        <p14:creationId xmlns:p14="http://schemas.microsoft.com/office/powerpoint/2010/main" val="353326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35454" y="1700808"/>
            <a:ext cx="10727495" cy="4523184"/>
          </a:xfrm>
          <a:prstGeom prst="rect">
            <a:avLst/>
          </a:prstGeom>
        </p:spPr>
      </p:pic>
    </p:spTree>
    <p:extLst>
      <p:ext uri="{BB962C8B-B14F-4D97-AF65-F5344CB8AC3E}">
        <p14:creationId xmlns:p14="http://schemas.microsoft.com/office/powerpoint/2010/main" val="280657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26039" y="1628800"/>
            <a:ext cx="10746324" cy="4667200"/>
          </a:xfrm>
          <a:prstGeom prst="rect">
            <a:avLst/>
          </a:prstGeom>
        </p:spPr>
      </p:pic>
    </p:spTree>
    <p:extLst>
      <p:ext uri="{BB962C8B-B14F-4D97-AF65-F5344CB8AC3E}">
        <p14:creationId xmlns:p14="http://schemas.microsoft.com/office/powerpoint/2010/main" val="27959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Lecture 2</a:t>
            </a:r>
            <a:endParaRPr lang="zh-CN" altLang="en-US" dirty="0"/>
          </a:p>
        </p:txBody>
      </p:sp>
      <p:sp>
        <p:nvSpPr>
          <p:cNvPr id="6" name="副标题 5"/>
          <p:cNvSpPr>
            <a:spLocks noGrp="1"/>
          </p:cNvSpPr>
          <p:nvPr>
            <p:ph type="subTitle" idx="1"/>
          </p:nvPr>
        </p:nvSpPr>
        <p:spPr/>
        <p:txBody>
          <a:bodyPr/>
          <a:lstStyle/>
          <a:p>
            <a:r>
              <a:rPr lang="zh-CN" altLang="en-US" dirty="0"/>
              <a:t>引论</a:t>
            </a:r>
          </a:p>
        </p:txBody>
      </p:sp>
    </p:spTree>
    <p:extLst>
      <p:ext uri="{BB962C8B-B14F-4D97-AF65-F5344CB8AC3E}">
        <p14:creationId xmlns:p14="http://schemas.microsoft.com/office/powerpoint/2010/main" val="182959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14262" y="1916832"/>
            <a:ext cx="11169879" cy="4091136"/>
          </a:xfrm>
          <a:prstGeom prst="rect">
            <a:avLst/>
          </a:prstGeom>
        </p:spPr>
      </p:pic>
    </p:spTree>
    <p:extLst>
      <p:ext uri="{BB962C8B-B14F-4D97-AF65-F5344CB8AC3E}">
        <p14:creationId xmlns:p14="http://schemas.microsoft.com/office/powerpoint/2010/main" val="294998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数据结构的抽象形式</a:t>
            </a:r>
          </a:p>
        </p:txBody>
      </p:sp>
      <p:sp>
        <p:nvSpPr>
          <p:cNvPr id="3" name="内容占位符 2"/>
          <p:cNvSpPr>
            <a:spLocks noGrp="1"/>
          </p:cNvSpPr>
          <p:nvPr>
            <p:ph idx="1"/>
          </p:nvPr>
        </p:nvSpPr>
        <p:spPr/>
        <p:txBody>
          <a:bodyPr/>
          <a:lstStyle/>
          <a:p>
            <a:r>
              <a:rPr lang="zh-CN" altLang="en-US" dirty="0"/>
              <a:t>数据类型</a:t>
            </a:r>
            <a:endParaRPr lang="en-US" altLang="zh-CN" dirty="0"/>
          </a:p>
          <a:p>
            <a:pPr lvl="1"/>
            <a:r>
              <a:rPr lang="zh-CN" altLang="en-US" dirty="0"/>
              <a:t>一组性质相同的值的集合、以及定义于这个值集合上的一组操作的总称</a:t>
            </a:r>
            <a:endParaRPr lang="en-US" altLang="zh-CN" dirty="0"/>
          </a:p>
          <a:p>
            <a:pPr lvl="1"/>
            <a:r>
              <a:rPr lang="zh-CN" altLang="en-US" dirty="0"/>
              <a:t>数据类型就是数据结构，不过是从编程者的角度来使用</a:t>
            </a:r>
            <a:endParaRPr lang="en-US" altLang="zh-CN" dirty="0"/>
          </a:p>
          <a:p>
            <a:pPr lvl="1"/>
            <a:r>
              <a:rPr lang="zh-CN" altLang="en-US" dirty="0"/>
              <a:t>可以分为原子类型和结构类型，原子类型可以看作是计算机中已实现的数据结构</a:t>
            </a:r>
            <a:endParaRPr lang="en-US" altLang="zh-CN" dirty="0"/>
          </a:p>
          <a:p>
            <a:pPr lvl="2"/>
            <a:r>
              <a:rPr lang="zh-CN" altLang="en-US" dirty="0"/>
              <a:t>原子类型：其值不可再分的数据类型</a:t>
            </a:r>
            <a:endParaRPr lang="en-US" altLang="zh-CN" dirty="0"/>
          </a:p>
          <a:p>
            <a:pPr lvl="2"/>
            <a:r>
              <a:rPr lang="zh-CN" altLang="en-US" dirty="0"/>
              <a:t>结构类型：其值可以再分解为若干成分（分量）的数据类型</a:t>
            </a:r>
            <a:endParaRPr lang="en-US" altLang="zh-CN" dirty="0"/>
          </a:p>
          <a:p>
            <a:r>
              <a:rPr lang="zh-CN" altLang="en-US" dirty="0"/>
              <a:t>抽象数据类型</a:t>
            </a:r>
          </a:p>
        </p:txBody>
      </p:sp>
    </p:spTree>
    <p:extLst>
      <p:ext uri="{BB962C8B-B14F-4D97-AF65-F5344CB8AC3E}">
        <p14:creationId xmlns:p14="http://schemas.microsoft.com/office/powerpoint/2010/main" val="62472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抽象数据类型</a:t>
            </a:r>
          </a:p>
        </p:txBody>
      </p:sp>
      <p:sp>
        <p:nvSpPr>
          <p:cNvPr id="3" name="内容占位符 2"/>
          <p:cNvSpPr>
            <a:spLocks noGrp="1"/>
          </p:cNvSpPr>
          <p:nvPr>
            <p:ph idx="1"/>
          </p:nvPr>
        </p:nvSpPr>
        <p:spPr/>
        <p:txBody>
          <a:bodyPr/>
          <a:lstStyle/>
          <a:p>
            <a:r>
              <a:rPr lang="en-US" altLang="zh-CN" dirty="0"/>
              <a:t>ADTs: Abstract  Data Types</a:t>
            </a:r>
          </a:p>
          <a:p>
            <a:pPr lvl="1"/>
            <a:r>
              <a:rPr lang="zh-CN" altLang="en-US" dirty="0"/>
              <a:t>由用户定义，用以表示应用问题的数据模型</a:t>
            </a:r>
            <a:endParaRPr lang="en-US" altLang="zh-CN" dirty="0"/>
          </a:p>
          <a:p>
            <a:pPr lvl="1"/>
            <a:r>
              <a:rPr lang="zh-CN" altLang="en-US" dirty="0"/>
              <a:t>由基本的数据类型组成，并包括一 组相关的服务（或称操作）</a:t>
            </a:r>
            <a:endParaRPr lang="en-US" altLang="zh-CN" dirty="0"/>
          </a:p>
          <a:p>
            <a:pPr lvl="1"/>
            <a:r>
              <a:rPr lang="zh-CN" altLang="en-US" dirty="0"/>
              <a:t>使用与实现相分离，实现信息隐蔽和数据封装</a:t>
            </a:r>
          </a:p>
        </p:txBody>
      </p:sp>
    </p:spTree>
    <p:extLst>
      <p:ext uri="{BB962C8B-B14F-4D97-AF65-F5344CB8AC3E}">
        <p14:creationId xmlns:p14="http://schemas.microsoft.com/office/powerpoint/2010/main" val="116217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object 21"/>
          <p:cNvPicPr>
            <a:picLocks noGrp="1"/>
          </p:cNvPicPr>
          <p:nvPr>
            <p:ph idx="1"/>
          </p:nvPr>
        </p:nvPicPr>
        <p:blipFill>
          <a:blip r:embed="rId2" cstate="print">
            <a:clrChange>
              <a:clrFrom>
                <a:srgbClr val="FFFFFF"/>
              </a:clrFrom>
              <a:clrTo>
                <a:srgbClr val="FFFFFF">
                  <a:alpha val="0"/>
                </a:srgbClr>
              </a:clrTo>
            </a:clrChange>
          </a:blip>
          <a:stretch>
            <a:fillRect/>
          </a:stretch>
        </p:blipFill>
        <p:spPr>
          <a:xfrm>
            <a:off x="2639618" y="332656"/>
            <a:ext cx="8928990" cy="6035352"/>
          </a:xfrm>
          <a:prstGeom prst="rect">
            <a:avLst/>
          </a:prstGeom>
        </p:spPr>
      </p:pic>
    </p:spTree>
    <p:extLst>
      <p:ext uri="{BB962C8B-B14F-4D97-AF65-F5344CB8AC3E}">
        <p14:creationId xmlns:p14="http://schemas.microsoft.com/office/powerpoint/2010/main" val="1242332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算法的基本概念</a:t>
            </a:r>
            <a:endParaRPr lang="en-US" altLang="zh-CN" dirty="0"/>
          </a:p>
        </p:txBody>
      </p:sp>
    </p:spTree>
    <p:extLst>
      <p:ext uri="{BB962C8B-B14F-4D97-AF65-F5344CB8AC3E}">
        <p14:creationId xmlns:p14="http://schemas.microsoft.com/office/powerpoint/2010/main" val="469245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算法的定义</a:t>
            </a:r>
          </a:p>
        </p:txBody>
      </p:sp>
      <p:sp>
        <p:nvSpPr>
          <p:cNvPr id="3" name="内容占位符 2"/>
          <p:cNvSpPr>
            <a:spLocks noGrp="1"/>
          </p:cNvSpPr>
          <p:nvPr>
            <p:ph idx="1"/>
          </p:nvPr>
        </p:nvSpPr>
        <p:spPr/>
        <p:txBody>
          <a:bodyPr/>
          <a:lstStyle/>
          <a:p>
            <a:r>
              <a:rPr lang="en-US" altLang="zh-CN" dirty="0"/>
              <a:t>Algorithm</a:t>
            </a:r>
            <a:r>
              <a:rPr lang="zh-CN" altLang="en-US" dirty="0"/>
              <a:t>，一个有穷的指令集，这些指令是为解决某一特定任务所规定的一个运算序列</a:t>
            </a:r>
          </a:p>
        </p:txBody>
      </p:sp>
      <p:pic>
        <p:nvPicPr>
          <p:cNvPr id="4" name="内容占位符 3"/>
          <p:cNvPicPr>
            <a:picLocks noChangeAspect="1"/>
          </p:cNvPicPr>
          <p:nvPr/>
        </p:nvPicPr>
        <p:blipFill>
          <a:blip r:embed="rId2">
            <a:clrChange>
              <a:clrFrom>
                <a:srgbClr val="FFFFFF"/>
              </a:clrFrom>
              <a:clrTo>
                <a:srgbClr val="FFFFFF">
                  <a:alpha val="0"/>
                </a:srgbClr>
              </a:clrTo>
            </a:clrChange>
          </a:blip>
          <a:stretch>
            <a:fillRect/>
          </a:stretch>
        </p:blipFill>
        <p:spPr bwMode="auto">
          <a:xfrm>
            <a:off x="2783633" y="2996953"/>
            <a:ext cx="7041783" cy="3644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910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算法的特性</a:t>
            </a:r>
          </a:p>
        </p:txBody>
      </p:sp>
      <p:sp>
        <p:nvSpPr>
          <p:cNvPr id="5" name="内容占位符 4"/>
          <p:cNvSpPr>
            <a:spLocks noGrp="1"/>
          </p:cNvSpPr>
          <p:nvPr>
            <p:ph idx="1"/>
          </p:nvPr>
        </p:nvSpPr>
        <p:spPr/>
        <p:txBody>
          <a:bodyPr/>
          <a:lstStyle/>
          <a:p>
            <a:r>
              <a:rPr lang="zh-CN" altLang="en-US" dirty="0"/>
              <a:t>有输入</a:t>
            </a:r>
            <a:endParaRPr lang="en-US" altLang="zh-CN" dirty="0"/>
          </a:p>
          <a:p>
            <a:r>
              <a:rPr lang="zh-CN" altLang="en-US" dirty="0"/>
              <a:t>有输出</a:t>
            </a:r>
            <a:endParaRPr lang="en-US" altLang="zh-CN" dirty="0"/>
          </a:p>
          <a:p>
            <a:r>
              <a:rPr lang="zh-CN" altLang="en-US" dirty="0"/>
              <a:t>确定性</a:t>
            </a:r>
            <a:endParaRPr lang="en-US" altLang="zh-CN" dirty="0"/>
          </a:p>
          <a:p>
            <a:pPr lvl="1"/>
            <a:r>
              <a:rPr lang="zh-CN" altLang="en-US" dirty="0"/>
              <a:t>每一步都应确切地、无歧义地定义</a:t>
            </a:r>
            <a:endParaRPr lang="en-US" altLang="zh-CN" dirty="0"/>
          </a:p>
          <a:p>
            <a:r>
              <a:rPr lang="zh-CN" altLang="en-US" dirty="0"/>
              <a:t>有穷性</a:t>
            </a:r>
            <a:endParaRPr lang="en-US" altLang="zh-CN" dirty="0"/>
          </a:p>
          <a:p>
            <a:pPr lvl="1"/>
            <a:r>
              <a:rPr lang="zh-CN" altLang="en-US" dirty="0"/>
              <a:t>必须执行有限步后可结束，</a:t>
            </a:r>
            <a:r>
              <a:rPr lang="zh-CN" altLang="en-US" dirty="0">
                <a:solidFill>
                  <a:srgbClr val="FF0000"/>
                </a:solidFill>
              </a:rPr>
              <a:t>与程序不同</a:t>
            </a:r>
            <a:endParaRPr lang="en-US" altLang="zh-CN" dirty="0">
              <a:solidFill>
                <a:srgbClr val="FF0000"/>
              </a:solidFill>
            </a:endParaRPr>
          </a:p>
          <a:p>
            <a:r>
              <a:rPr lang="zh-CN" altLang="en-US" dirty="0"/>
              <a:t>可行性</a:t>
            </a:r>
            <a:endParaRPr lang="en-US" altLang="zh-CN" dirty="0"/>
          </a:p>
          <a:p>
            <a:pPr lvl="1"/>
            <a:r>
              <a:rPr lang="zh-CN" altLang="en-US" dirty="0"/>
              <a:t>每一步都是足够基本，可以通过计算机指令精确地执行</a:t>
            </a:r>
          </a:p>
        </p:txBody>
      </p:sp>
    </p:spTree>
    <p:extLst>
      <p:ext uri="{BB962C8B-B14F-4D97-AF65-F5344CB8AC3E}">
        <p14:creationId xmlns:p14="http://schemas.microsoft.com/office/powerpoint/2010/main" val="444474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算法的特性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36251" y="1556792"/>
            <a:ext cx="9325900" cy="4811216"/>
          </a:xfrm>
          <a:prstGeom prst="rect">
            <a:avLst/>
          </a:prstGeom>
        </p:spPr>
      </p:pic>
    </p:spTree>
    <p:extLst>
      <p:ext uri="{BB962C8B-B14F-4D97-AF65-F5344CB8AC3E}">
        <p14:creationId xmlns:p14="http://schemas.microsoft.com/office/powerpoint/2010/main" val="173488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算法的特性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02099" y="1556792"/>
            <a:ext cx="8194204" cy="4811216"/>
          </a:xfrm>
          <a:prstGeom prst="rect">
            <a:avLst/>
          </a:prstGeom>
        </p:spPr>
      </p:pic>
    </p:spTree>
    <p:extLst>
      <p:ext uri="{BB962C8B-B14F-4D97-AF65-F5344CB8AC3E}">
        <p14:creationId xmlns:p14="http://schemas.microsoft.com/office/powerpoint/2010/main" val="408887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算法性能分析与度量</a:t>
            </a:r>
            <a:endParaRPr lang="en-US" altLang="zh-CN" dirty="0"/>
          </a:p>
        </p:txBody>
      </p:sp>
    </p:spTree>
    <p:extLst>
      <p:ext uri="{BB962C8B-B14F-4D97-AF65-F5344CB8AC3E}">
        <p14:creationId xmlns:p14="http://schemas.microsoft.com/office/powerpoint/2010/main" val="170628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数据与数据结构</a:t>
            </a:r>
            <a:endParaRPr lang="en-US" altLang="zh-CN" dirty="0"/>
          </a:p>
        </p:txBody>
      </p:sp>
    </p:spTree>
    <p:extLst>
      <p:ext uri="{BB962C8B-B14F-4D97-AF65-F5344CB8AC3E}">
        <p14:creationId xmlns:p14="http://schemas.microsoft.com/office/powerpoint/2010/main" val="270810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算法的性能标准</a:t>
            </a:r>
          </a:p>
        </p:txBody>
      </p:sp>
      <p:sp>
        <p:nvSpPr>
          <p:cNvPr id="3" name="内容占位符 2"/>
          <p:cNvSpPr>
            <a:spLocks noGrp="1"/>
          </p:cNvSpPr>
          <p:nvPr>
            <p:ph idx="1"/>
          </p:nvPr>
        </p:nvSpPr>
        <p:spPr/>
        <p:txBody>
          <a:bodyPr/>
          <a:lstStyle/>
          <a:p>
            <a:r>
              <a:rPr lang="zh-CN" altLang="en-US" dirty="0"/>
              <a:t>正确性</a:t>
            </a:r>
            <a:r>
              <a:rPr lang="en-US" altLang="zh-CN" dirty="0"/>
              <a:t>correctness</a:t>
            </a:r>
            <a:endParaRPr lang="zh-CN" altLang="en-US" dirty="0"/>
          </a:p>
          <a:p>
            <a:r>
              <a:rPr lang="zh-CN" altLang="en-US" dirty="0"/>
              <a:t>健壮性</a:t>
            </a:r>
            <a:r>
              <a:rPr lang="en-US" altLang="zh-CN" dirty="0"/>
              <a:t>robustness</a:t>
            </a:r>
            <a:r>
              <a:rPr lang="zh-CN" altLang="en-US" dirty="0"/>
              <a:t>（鲁棒性，容错性，例外处理能力）</a:t>
            </a:r>
          </a:p>
          <a:p>
            <a:r>
              <a:rPr lang="zh-CN" altLang="en-US" dirty="0"/>
              <a:t>可使用性</a:t>
            </a:r>
            <a:r>
              <a:rPr lang="en-US" altLang="zh-CN" dirty="0"/>
              <a:t>usability</a:t>
            </a:r>
            <a:r>
              <a:rPr lang="zh-CN" altLang="en-US" dirty="0"/>
              <a:t>（可用性，用户友好性）</a:t>
            </a:r>
          </a:p>
          <a:p>
            <a:r>
              <a:rPr lang="zh-CN" altLang="en-US" dirty="0"/>
              <a:t>可读性</a:t>
            </a:r>
            <a:r>
              <a:rPr lang="en-US" altLang="zh-CN" dirty="0"/>
              <a:t>readability</a:t>
            </a:r>
            <a:r>
              <a:rPr lang="zh-CN" altLang="en-US" dirty="0"/>
              <a:t>（可维护性）</a:t>
            </a:r>
          </a:p>
          <a:p>
            <a:pPr lvl="1"/>
            <a:r>
              <a:rPr lang="zh-CN" altLang="en-US" dirty="0"/>
              <a:t>人的时间比机器宝贵</a:t>
            </a:r>
            <a:endParaRPr lang="en-US" altLang="zh-CN" dirty="0"/>
          </a:p>
          <a:p>
            <a:pPr lvl="1"/>
            <a:r>
              <a:rPr lang="zh-CN" altLang="en-US" dirty="0"/>
              <a:t>良好的程序设计风格对大项目非常重要，</a:t>
            </a:r>
            <a:r>
              <a:rPr lang="en-US" altLang="zh-CN" dirty="0"/>
              <a:t>CMM</a:t>
            </a:r>
            <a:r>
              <a:rPr lang="zh-CN" altLang="en-US" dirty="0"/>
              <a:t>和</a:t>
            </a:r>
            <a:r>
              <a:rPr lang="en-US" altLang="zh-CN" dirty="0"/>
              <a:t>CMMI</a:t>
            </a:r>
          </a:p>
          <a:p>
            <a:r>
              <a:rPr lang="zh-CN" altLang="en-US" dirty="0"/>
              <a:t>简单性（</a:t>
            </a:r>
            <a:r>
              <a:rPr lang="en-US" altLang="zh-CN" dirty="0"/>
              <a:t>simplicity</a:t>
            </a:r>
            <a:r>
              <a:rPr lang="zh-CN" altLang="en-US" dirty="0"/>
              <a:t>）</a:t>
            </a:r>
            <a:endParaRPr lang="en-US" altLang="zh-CN" dirty="0"/>
          </a:p>
          <a:p>
            <a:r>
              <a:rPr lang="zh-CN" altLang="en-US" dirty="0"/>
              <a:t>效率</a:t>
            </a:r>
            <a:r>
              <a:rPr lang="en-US" altLang="zh-CN" dirty="0"/>
              <a:t>efficiency</a:t>
            </a:r>
            <a:r>
              <a:rPr lang="zh-CN" altLang="en-US" dirty="0"/>
              <a:t>：时间与空间代价</a:t>
            </a:r>
          </a:p>
          <a:p>
            <a:endParaRPr lang="zh-CN" altLang="en-US" dirty="0"/>
          </a:p>
          <a:p>
            <a:endParaRPr lang="zh-CN" altLang="en-US" dirty="0"/>
          </a:p>
        </p:txBody>
      </p:sp>
    </p:spTree>
    <p:extLst>
      <p:ext uri="{BB962C8B-B14F-4D97-AF65-F5344CB8AC3E}">
        <p14:creationId xmlns:p14="http://schemas.microsoft.com/office/powerpoint/2010/main" val="27183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正确性</a:t>
            </a:r>
          </a:p>
        </p:txBody>
      </p:sp>
      <p:pic>
        <p:nvPicPr>
          <p:cNvPr id="7" name="内容占位符 6"/>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66895" y="1196752"/>
            <a:ext cx="10464612" cy="5531296"/>
          </a:xfrm>
          <a:prstGeom prst="rect">
            <a:avLst/>
          </a:prstGeom>
        </p:spPr>
      </p:pic>
    </p:spTree>
    <p:extLst>
      <p:ext uri="{BB962C8B-B14F-4D97-AF65-F5344CB8AC3E}">
        <p14:creationId xmlns:p14="http://schemas.microsoft.com/office/powerpoint/2010/main" val="3979037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健壮性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17600" y="2351957"/>
            <a:ext cx="10363200" cy="3220891"/>
          </a:xfrm>
          <a:prstGeom prst="rect">
            <a:avLst/>
          </a:prstGeom>
        </p:spPr>
      </p:pic>
    </p:spTree>
    <p:extLst>
      <p:ext uri="{BB962C8B-B14F-4D97-AF65-F5344CB8AC3E}">
        <p14:creationId xmlns:p14="http://schemas.microsoft.com/office/powerpoint/2010/main" val="94078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可读性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990" y="1556792"/>
            <a:ext cx="10198423" cy="4811216"/>
          </a:xfrm>
          <a:prstGeom prst="rect">
            <a:avLst/>
          </a:prstGeom>
        </p:spPr>
      </p:pic>
    </p:spTree>
    <p:extLst>
      <p:ext uri="{BB962C8B-B14F-4D97-AF65-F5344CB8AC3E}">
        <p14:creationId xmlns:p14="http://schemas.microsoft.com/office/powerpoint/2010/main" val="3213622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效率</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89686" y="1556792"/>
            <a:ext cx="9419031" cy="4811216"/>
          </a:xfrm>
          <a:prstGeom prst="rect">
            <a:avLst/>
          </a:prstGeom>
        </p:spPr>
      </p:pic>
    </p:spTree>
    <p:extLst>
      <p:ext uri="{BB962C8B-B14F-4D97-AF65-F5344CB8AC3E}">
        <p14:creationId xmlns:p14="http://schemas.microsoft.com/office/powerpoint/2010/main" val="3754774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算法性能分析和度量方法</a:t>
            </a:r>
          </a:p>
        </p:txBody>
      </p:sp>
      <p:sp>
        <p:nvSpPr>
          <p:cNvPr id="3" name="内容占位符 2"/>
          <p:cNvSpPr>
            <a:spLocks noGrp="1"/>
          </p:cNvSpPr>
          <p:nvPr>
            <p:ph idx="1"/>
          </p:nvPr>
        </p:nvSpPr>
        <p:spPr/>
        <p:txBody>
          <a:bodyPr/>
          <a:lstStyle/>
          <a:p>
            <a:r>
              <a:rPr lang="zh-CN" altLang="en-US" dirty="0"/>
              <a:t>后期测试</a:t>
            </a:r>
            <a:endParaRPr lang="en-US" altLang="zh-CN" dirty="0"/>
          </a:p>
          <a:p>
            <a:pPr lvl="1"/>
            <a:r>
              <a:rPr lang="zh-CN" altLang="en-US" dirty="0"/>
              <a:t>通过在算法中某些部位插装时间函数</a:t>
            </a:r>
            <a:r>
              <a:rPr lang="en-US" altLang="zh-CN" dirty="0"/>
              <a:t>time( )</a:t>
            </a:r>
            <a:r>
              <a:rPr lang="zh-CN" altLang="en-US" dirty="0"/>
              <a:t>测定算法完成某一功能所花费时间</a:t>
            </a:r>
            <a:endParaRPr lang="en-US" altLang="zh-CN" dirty="0"/>
          </a:p>
          <a:p>
            <a:r>
              <a:rPr lang="zh-CN" altLang="en-US" dirty="0"/>
              <a:t>事前估计</a:t>
            </a:r>
            <a:endParaRPr lang="en-US" altLang="zh-CN" dirty="0"/>
          </a:p>
          <a:p>
            <a:pPr lvl="1"/>
            <a:r>
              <a:rPr lang="zh-CN" altLang="en-US" dirty="0"/>
              <a:t>算法复杂性的度量</a:t>
            </a:r>
            <a:endParaRPr lang="en-US" altLang="zh-CN" dirty="0"/>
          </a:p>
          <a:p>
            <a:pPr lvl="2"/>
            <a:r>
              <a:rPr lang="zh-CN" altLang="en-US" dirty="0"/>
              <a:t>用来确定问题规模</a:t>
            </a:r>
            <a:r>
              <a:rPr lang="en-US" altLang="zh-CN" dirty="0"/>
              <a:t>n</a:t>
            </a:r>
            <a:r>
              <a:rPr lang="zh-CN" altLang="en-US" dirty="0"/>
              <a:t>（比如学生人数）与算法实现时需要的存储空间</a:t>
            </a:r>
            <a:r>
              <a:rPr lang="en-US" altLang="zh-CN" dirty="0"/>
              <a:t>f(n)</a:t>
            </a:r>
            <a:r>
              <a:rPr lang="zh-CN" altLang="en-US" dirty="0"/>
              <a:t> 或者时间开销</a:t>
            </a:r>
            <a:r>
              <a:rPr lang="en-US" altLang="zh-CN" dirty="0"/>
              <a:t>g(n)</a:t>
            </a:r>
            <a:r>
              <a:rPr lang="zh-CN" altLang="en-US" dirty="0"/>
              <a:t>的关系</a:t>
            </a:r>
            <a:endParaRPr lang="en-US" altLang="zh-CN" dirty="0"/>
          </a:p>
          <a:p>
            <a:pPr lvl="1"/>
            <a:r>
              <a:rPr lang="zh-CN" altLang="en-US" dirty="0"/>
              <a:t>空间复杂度（</a:t>
            </a:r>
            <a:r>
              <a:rPr lang="en-US" altLang="zh-CN" dirty="0"/>
              <a:t>Space Complexity</a:t>
            </a:r>
            <a:r>
              <a:rPr lang="zh-CN" altLang="en-US" dirty="0"/>
              <a:t>）</a:t>
            </a:r>
            <a:endParaRPr lang="en-US" altLang="zh-CN" dirty="0"/>
          </a:p>
          <a:p>
            <a:pPr lvl="1"/>
            <a:r>
              <a:rPr lang="zh-CN" altLang="en-US" dirty="0"/>
              <a:t>时间复杂度（</a:t>
            </a:r>
            <a:r>
              <a:rPr lang="en-US" altLang="zh-CN" dirty="0"/>
              <a:t>Time Complexity</a:t>
            </a:r>
            <a:r>
              <a:rPr lang="zh-CN" altLang="en-US" dirty="0"/>
              <a:t>）</a:t>
            </a:r>
            <a:endParaRPr lang="en-US" altLang="zh-CN" dirty="0"/>
          </a:p>
          <a:p>
            <a:r>
              <a:rPr lang="zh-CN" altLang="en-US" dirty="0"/>
              <a:t>一般用事前估计来判断算法的优劣，用后期测试来验证</a:t>
            </a:r>
          </a:p>
        </p:txBody>
      </p:sp>
    </p:spTree>
    <p:extLst>
      <p:ext uri="{BB962C8B-B14F-4D97-AF65-F5344CB8AC3E}">
        <p14:creationId xmlns:p14="http://schemas.microsoft.com/office/powerpoint/2010/main" val="218415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算法性能分析和度量方法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6" y="1515091"/>
            <a:ext cx="10055471" cy="4894619"/>
          </a:xfrm>
          <a:prstGeom prst="rect">
            <a:avLst/>
          </a:prstGeom>
        </p:spPr>
      </p:pic>
    </p:spTree>
    <p:extLst>
      <p:ext uri="{BB962C8B-B14F-4D97-AF65-F5344CB8AC3E}">
        <p14:creationId xmlns:p14="http://schemas.microsoft.com/office/powerpoint/2010/main" val="3526485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算法的时间复杂度</a:t>
            </a:r>
          </a:p>
        </p:txBody>
      </p:sp>
      <p:sp>
        <p:nvSpPr>
          <p:cNvPr id="3" name="内容占位符 2"/>
          <p:cNvSpPr>
            <a:spLocks noGrp="1"/>
          </p:cNvSpPr>
          <p:nvPr>
            <p:ph idx="1"/>
          </p:nvPr>
        </p:nvSpPr>
        <p:spPr/>
        <p:txBody>
          <a:bodyPr/>
          <a:lstStyle/>
          <a:p>
            <a:r>
              <a:rPr lang="zh-CN" altLang="en-US" dirty="0"/>
              <a:t>时间单位一般规定为一个程序步（</a:t>
            </a:r>
            <a:r>
              <a:rPr lang="en-US" altLang="zh-CN" dirty="0"/>
              <a:t>program step</a:t>
            </a:r>
            <a:r>
              <a:rPr lang="zh-CN" altLang="en-US" dirty="0"/>
              <a:t>）</a:t>
            </a:r>
            <a:endParaRPr lang="en-US" altLang="zh-CN" dirty="0"/>
          </a:p>
          <a:p>
            <a:pPr lvl="1"/>
            <a:r>
              <a:rPr lang="zh-CN" altLang="en-US" dirty="0"/>
              <a:t>程序步是指在语法上或语义上有意义的一段指令序列，且这段指令序列的执行时间与实例特性无关</a:t>
            </a:r>
            <a:endParaRPr lang="en-US" altLang="zh-CN" dirty="0"/>
          </a:p>
          <a:p>
            <a:r>
              <a:rPr lang="zh-CN" altLang="en-US" dirty="0"/>
              <a:t>两种确定程序步数方法</a:t>
            </a:r>
            <a:endParaRPr lang="en-US" altLang="zh-CN" dirty="0"/>
          </a:p>
          <a:p>
            <a:pPr lvl="1"/>
            <a:r>
              <a:rPr lang="zh-CN" altLang="en-US" dirty="0"/>
              <a:t>在程序中插入计数变量</a:t>
            </a:r>
            <a:r>
              <a:rPr lang="en-US" altLang="zh-CN" dirty="0"/>
              <a:t>count</a:t>
            </a:r>
          </a:p>
          <a:p>
            <a:pPr lvl="1"/>
            <a:r>
              <a:rPr lang="zh-CN" altLang="en-US" dirty="0"/>
              <a:t>建立一个表，列出程序内各个语句的程序步数</a:t>
            </a:r>
          </a:p>
        </p:txBody>
      </p:sp>
    </p:spTree>
    <p:extLst>
      <p:ext uri="{BB962C8B-B14F-4D97-AF65-F5344CB8AC3E}">
        <p14:creationId xmlns:p14="http://schemas.microsoft.com/office/powerpoint/2010/main" val="3419970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算法的时间复杂度实例</a:t>
            </a:r>
          </a:p>
        </p:txBody>
      </p:sp>
      <p:sp>
        <p:nvSpPr>
          <p:cNvPr id="3" name="内容占位符 2"/>
          <p:cNvSpPr>
            <a:spLocks noGrp="1"/>
          </p:cNvSpPr>
          <p:nvPr>
            <p:ph idx="1"/>
          </p:nvPr>
        </p:nvSpPr>
        <p:spPr/>
        <p:txBody>
          <a:bodyPr/>
          <a:lstStyle/>
          <a:p>
            <a:pPr marL="0" indent="0">
              <a:buNone/>
            </a:pPr>
            <a:r>
              <a:rPr lang="en-US" altLang="zh-CN" dirty="0"/>
              <a:t>float sum(float a[ ], </a:t>
            </a:r>
            <a:r>
              <a:rPr lang="en-US" altLang="zh-CN" dirty="0" err="1"/>
              <a:t>int</a:t>
            </a:r>
            <a:r>
              <a:rPr lang="en-US" altLang="zh-CN" dirty="0"/>
              <a:t> n)</a:t>
            </a:r>
          </a:p>
          <a:p>
            <a:pPr marL="0" indent="0">
              <a:buNone/>
            </a:pPr>
            <a:r>
              <a:rPr lang="en-US" altLang="zh-CN" dirty="0"/>
              <a:t>{</a:t>
            </a:r>
          </a:p>
          <a:p>
            <a:pPr marL="0" indent="0">
              <a:buNone/>
            </a:pPr>
            <a:r>
              <a:rPr lang="en-US" altLang="zh-CN" dirty="0"/>
              <a:t>     float s=0.0;</a:t>
            </a:r>
          </a:p>
          <a:p>
            <a:pPr marL="0" indent="0">
              <a:buNone/>
            </a:pPr>
            <a:r>
              <a:rPr lang="en-US" altLang="zh-CN" dirty="0"/>
              <a:t>     for (</a:t>
            </a:r>
            <a:r>
              <a:rPr lang="en-US" altLang="zh-CN" dirty="0" err="1"/>
              <a:t>int</a:t>
            </a:r>
            <a:r>
              <a:rPr lang="en-US" altLang="zh-CN" dirty="0"/>
              <a:t> </a:t>
            </a:r>
            <a:r>
              <a:rPr lang="en-US" altLang="zh-CN" dirty="0" err="1"/>
              <a:t>i</a:t>
            </a:r>
            <a:r>
              <a:rPr lang="en-US" altLang="zh-CN" dirty="0"/>
              <a:t>=0; </a:t>
            </a:r>
            <a:r>
              <a:rPr lang="en-US" altLang="zh-CN" dirty="0" err="1"/>
              <a:t>i</a:t>
            </a:r>
            <a:r>
              <a:rPr lang="en-US" altLang="zh-CN" dirty="0"/>
              <a:t>&lt;n; </a:t>
            </a:r>
            <a:r>
              <a:rPr lang="en-US" altLang="zh-CN" dirty="0" err="1"/>
              <a:t>i</a:t>
            </a:r>
            <a:r>
              <a:rPr lang="en-US" altLang="zh-CN" dirty="0"/>
              <a:t>++)</a:t>
            </a:r>
          </a:p>
          <a:p>
            <a:pPr marL="0" indent="0">
              <a:buNone/>
            </a:pPr>
            <a:r>
              <a:rPr lang="en-US" altLang="zh-CN" dirty="0"/>
              <a:t>         s+=a[</a:t>
            </a:r>
            <a:r>
              <a:rPr lang="en-US" altLang="zh-CN" dirty="0" err="1"/>
              <a:t>i</a:t>
            </a:r>
            <a:r>
              <a:rPr lang="en-US" altLang="zh-CN" dirty="0"/>
              <a:t>];			</a:t>
            </a:r>
          </a:p>
          <a:p>
            <a:pPr marL="0" indent="0">
              <a:buNone/>
            </a:pPr>
            <a:r>
              <a:rPr lang="en-US" altLang="zh-CN" dirty="0"/>
              <a:t>     return s;</a:t>
            </a:r>
          </a:p>
          <a:p>
            <a:pPr marL="0" indent="0">
              <a:buNone/>
            </a:pPr>
            <a:r>
              <a:rPr lang="en-US" altLang="zh-CN" dirty="0"/>
              <a:t>}</a:t>
            </a:r>
          </a:p>
          <a:p>
            <a:pPr marL="0" indent="0">
              <a:buNone/>
            </a:pPr>
            <a:endParaRPr lang="zh-CN" altLang="en-US" dirty="0"/>
          </a:p>
        </p:txBody>
      </p:sp>
    </p:spTree>
    <p:extLst>
      <p:ext uri="{BB962C8B-B14F-4D97-AF65-F5344CB8AC3E}">
        <p14:creationId xmlns:p14="http://schemas.microsoft.com/office/powerpoint/2010/main" val="3132695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算法的时间复杂度实例</a:t>
            </a:r>
          </a:p>
        </p:txBody>
      </p:sp>
      <p:sp>
        <p:nvSpPr>
          <p:cNvPr id="3" name="内容占位符 2"/>
          <p:cNvSpPr>
            <a:spLocks noGrp="1"/>
          </p:cNvSpPr>
          <p:nvPr>
            <p:ph idx="1"/>
          </p:nvPr>
        </p:nvSpPr>
        <p:spPr>
          <a:xfrm>
            <a:off x="1055440" y="1628800"/>
            <a:ext cx="10363200" cy="4114800"/>
          </a:xfrm>
        </p:spPr>
        <p:txBody>
          <a:bodyPr/>
          <a:lstStyle/>
          <a:p>
            <a:pPr marL="0" indent="0">
              <a:buNone/>
            </a:pPr>
            <a:r>
              <a:rPr lang="en-US" altLang="zh-CN" sz="2000" dirty="0"/>
              <a:t>float sum(float a[ ], </a:t>
            </a:r>
            <a:r>
              <a:rPr lang="en-US" altLang="zh-CN" sz="2000" dirty="0" err="1"/>
              <a:t>int</a:t>
            </a:r>
            <a:r>
              <a:rPr lang="en-US" altLang="zh-CN" sz="2000" dirty="0"/>
              <a:t> n)</a:t>
            </a:r>
          </a:p>
          <a:p>
            <a:pPr marL="0" indent="0">
              <a:buNone/>
            </a:pPr>
            <a:r>
              <a:rPr lang="en-US" altLang="zh-CN" sz="2000" dirty="0"/>
              <a:t>{		       </a:t>
            </a:r>
          </a:p>
          <a:p>
            <a:pPr marL="0" indent="0">
              <a:buNone/>
            </a:pPr>
            <a:r>
              <a:rPr lang="en-US" altLang="zh-CN" sz="2000" dirty="0"/>
              <a:t>       float s=0.0;</a:t>
            </a:r>
          </a:p>
          <a:p>
            <a:pPr marL="0" indent="0">
              <a:buNone/>
            </a:pPr>
            <a:r>
              <a:rPr lang="en-US" altLang="zh-CN" sz="2000" dirty="0"/>
              <a:t>       </a:t>
            </a:r>
            <a:r>
              <a:rPr lang="en-US" altLang="zh-CN" sz="2000" dirty="0">
                <a:solidFill>
                  <a:srgbClr val="FF0000"/>
                </a:solidFill>
              </a:rPr>
              <a:t>count++; </a:t>
            </a:r>
            <a:r>
              <a:rPr lang="en-US" altLang="zh-CN" sz="2000" dirty="0"/>
              <a:t> //count</a:t>
            </a:r>
            <a:r>
              <a:rPr lang="zh-CN" altLang="en-US" sz="2000" dirty="0"/>
              <a:t>统计执行语句条数</a:t>
            </a:r>
          </a:p>
          <a:p>
            <a:pPr marL="0" indent="0">
              <a:buNone/>
            </a:pPr>
            <a:r>
              <a:rPr lang="zh-CN" altLang="en-US" sz="2000" dirty="0"/>
              <a:t>       </a:t>
            </a:r>
            <a:r>
              <a:rPr lang="en-US" altLang="zh-CN" sz="2000" dirty="0"/>
              <a:t>for (</a:t>
            </a:r>
            <a:r>
              <a:rPr lang="en-US" altLang="zh-CN" sz="2000" dirty="0" err="1"/>
              <a:t>int</a:t>
            </a:r>
            <a:r>
              <a:rPr lang="en-US" altLang="zh-CN" sz="2000" dirty="0"/>
              <a:t> </a:t>
            </a:r>
            <a:r>
              <a:rPr lang="en-US" altLang="zh-CN" sz="2000" dirty="0" err="1"/>
              <a:t>i</a:t>
            </a:r>
            <a:r>
              <a:rPr lang="en-US" altLang="zh-CN" sz="2000" dirty="0"/>
              <a:t>=0; </a:t>
            </a:r>
            <a:r>
              <a:rPr lang="en-US" altLang="zh-CN" sz="2000" dirty="0" err="1"/>
              <a:t>i</a:t>
            </a:r>
            <a:r>
              <a:rPr lang="en-US" altLang="zh-CN" sz="2000" dirty="0"/>
              <a:t>&lt;n; </a:t>
            </a:r>
            <a:r>
              <a:rPr lang="en-US" altLang="zh-CN" sz="2000" dirty="0" err="1"/>
              <a:t>i</a:t>
            </a:r>
            <a:r>
              <a:rPr lang="en-US" altLang="zh-CN" sz="2000" dirty="0"/>
              <a:t>++) {</a:t>
            </a:r>
          </a:p>
          <a:p>
            <a:pPr marL="0" indent="0">
              <a:buNone/>
            </a:pPr>
            <a:r>
              <a:rPr lang="en-US" altLang="zh-CN" sz="2000" dirty="0"/>
              <a:t>           </a:t>
            </a:r>
            <a:r>
              <a:rPr lang="en-US" altLang="zh-CN" sz="2000" dirty="0">
                <a:solidFill>
                  <a:srgbClr val="FF0000"/>
                </a:solidFill>
              </a:rPr>
              <a:t>count++;  </a:t>
            </a:r>
            <a:r>
              <a:rPr lang="en-US" altLang="zh-CN" sz="2000" dirty="0"/>
              <a:t>//</a:t>
            </a:r>
            <a:r>
              <a:rPr lang="zh-CN" altLang="en-US" sz="2000" dirty="0"/>
              <a:t>针对</a:t>
            </a:r>
            <a:r>
              <a:rPr lang="en-US" altLang="zh-CN" sz="2000" dirty="0"/>
              <a:t>for</a:t>
            </a:r>
            <a:r>
              <a:rPr lang="zh-CN" altLang="en-US" sz="2000" dirty="0"/>
              <a:t>语句</a:t>
            </a:r>
          </a:p>
          <a:p>
            <a:pPr marL="0" indent="0">
              <a:buNone/>
            </a:pPr>
            <a:r>
              <a:rPr lang="zh-CN" altLang="en-US" sz="2000" dirty="0"/>
              <a:t>	 </a:t>
            </a:r>
            <a:r>
              <a:rPr lang="en-US" altLang="zh-CN" sz="2000" dirty="0"/>
              <a:t>s+=a[</a:t>
            </a:r>
            <a:r>
              <a:rPr lang="en-US" altLang="zh-CN" sz="2000" dirty="0" err="1"/>
              <a:t>i</a:t>
            </a:r>
            <a:r>
              <a:rPr lang="en-US" altLang="zh-CN" sz="2000" dirty="0"/>
              <a:t>];</a:t>
            </a:r>
          </a:p>
          <a:p>
            <a:pPr marL="0" indent="0">
              <a:buNone/>
            </a:pPr>
            <a:r>
              <a:rPr lang="en-US" altLang="zh-CN" sz="2000" dirty="0"/>
              <a:t>	 </a:t>
            </a:r>
            <a:r>
              <a:rPr lang="en-US" altLang="zh-CN" sz="2000" dirty="0">
                <a:solidFill>
                  <a:srgbClr val="FF0000"/>
                </a:solidFill>
              </a:rPr>
              <a:t>count++; </a:t>
            </a:r>
            <a:r>
              <a:rPr lang="en-US" altLang="zh-CN" sz="2000" dirty="0"/>
              <a:t> //</a:t>
            </a:r>
            <a:r>
              <a:rPr lang="zh-CN" altLang="en-US" sz="2000" dirty="0"/>
              <a:t>针对赋值语句  </a:t>
            </a:r>
            <a:r>
              <a:rPr lang="en-US" altLang="zh-CN" sz="2000" dirty="0"/>
              <a:t>}	       </a:t>
            </a:r>
          </a:p>
          <a:p>
            <a:pPr marL="0" indent="0">
              <a:buNone/>
            </a:pPr>
            <a:r>
              <a:rPr lang="en-US" altLang="zh-CN" sz="2000" dirty="0"/>
              <a:t>       </a:t>
            </a:r>
            <a:r>
              <a:rPr lang="en-US" altLang="zh-CN" sz="2000" dirty="0">
                <a:solidFill>
                  <a:srgbClr val="FF0000"/>
                </a:solidFill>
              </a:rPr>
              <a:t>count++;  </a:t>
            </a:r>
            <a:r>
              <a:rPr lang="en-US" altLang="zh-CN" sz="2000" dirty="0"/>
              <a:t>//</a:t>
            </a:r>
            <a:r>
              <a:rPr lang="zh-CN" altLang="en-US" sz="2000" dirty="0"/>
              <a:t>针对</a:t>
            </a:r>
            <a:r>
              <a:rPr lang="en-US" altLang="zh-CN" sz="2000" dirty="0"/>
              <a:t>for</a:t>
            </a:r>
            <a:r>
              <a:rPr lang="zh-CN" altLang="en-US" sz="2000" dirty="0"/>
              <a:t>的最后一次</a:t>
            </a:r>
          </a:p>
          <a:p>
            <a:pPr marL="0" indent="0">
              <a:buNone/>
            </a:pPr>
            <a:r>
              <a:rPr lang="zh-CN" altLang="en-US" sz="2000" dirty="0"/>
              <a:t>       </a:t>
            </a:r>
            <a:r>
              <a:rPr lang="en-US" altLang="zh-CN" sz="2000" dirty="0">
                <a:solidFill>
                  <a:srgbClr val="FF0000"/>
                </a:solidFill>
              </a:rPr>
              <a:t>count++;  </a:t>
            </a:r>
            <a:r>
              <a:rPr lang="en-US" altLang="zh-CN" sz="2000" dirty="0"/>
              <a:t>//</a:t>
            </a:r>
            <a:r>
              <a:rPr lang="zh-CN" altLang="en-US" sz="2000" dirty="0"/>
              <a:t>针对</a:t>
            </a:r>
            <a:r>
              <a:rPr lang="en-US" altLang="zh-CN" sz="2000" dirty="0"/>
              <a:t>return</a:t>
            </a:r>
            <a:r>
              <a:rPr lang="zh-CN" altLang="en-US" sz="2000" dirty="0"/>
              <a:t>语句</a:t>
            </a:r>
          </a:p>
          <a:p>
            <a:pPr marL="0" indent="0">
              <a:buNone/>
            </a:pPr>
            <a:r>
              <a:rPr lang="zh-CN" altLang="en-US" sz="2000" dirty="0"/>
              <a:t>       </a:t>
            </a:r>
            <a:r>
              <a:rPr lang="en-US" altLang="zh-CN" sz="2000" dirty="0"/>
              <a:t>return s;</a:t>
            </a:r>
          </a:p>
          <a:p>
            <a:pPr marL="0" indent="0">
              <a:buNone/>
            </a:pPr>
            <a:r>
              <a:rPr lang="en-US" altLang="zh-CN" sz="2000" dirty="0"/>
              <a:t>}</a:t>
            </a:r>
          </a:p>
          <a:p>
            <a:pPr marL="0" indent="0">
              <a:buNone/>
            </a:pPr>
            <a:r>
              <a:rPr lang="zh-CN" altLang="en-US" dirty="0"/>
              <a:t>执行结束得程序步数？ </a:t>
            </a:r>
            <a:r>
              <a:rPr lang="en-US" altLang="zh-CN" dirty="0"/>
              <a:t>count=2*n+3</a:t>
            </a:r>
          </a:p>
          <a:p>
            <a:pPr marL="0" indent="0">
              <a:buNone/>
            </a:pPr>
            <a:endParaRPr lang="zh-CN" altLang="en-US" dirty="0"/>
          </a:p>
        </p:txBody>
      </p:sp>
    </p:spTree>
    <p:extLst>
      <p:ext uri="{BB962C8B-B14F-4D97-AF65-F5344CB8AC3E}">
        <p14:creationId xmlns:p14="http://schemas.microsoft.com/office/powerpoint/2010/main" val="310331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数据结构定义</a:t>
            </a:r>
          </a:p>
        </p:txBody>
      </p:sp>
      <p:sp>
        <p:nvSpPr>
          <p:cNvPr id="3" name="内容占位符 2"/>
          <p:cNvSpPr>
            <a:spLocks noGrp="1"/>
          </p:cNvSpPr>
          <p:nvPr>
            <p:ph sz="half" idx="1"/>
          </p:nvPr>
        </p:nvSpPr>
        <p:spPr>
          <a:xfrm>
            <a:off x="1117600" y="1905000"/>
            <a:ext cx="6346552" cy="4114800"/>
          </a:xfrm>
        </p:spPr>
        <p:txBody>
          <a:bodyPr/>
          <a:lstStyle/>
          <a:p>
            <a:r>
              <a:rPr lang="en-US" altLang="zh-CN" dirty="0"/>
              <a:t>Data Structure</a:t>
            </a:r>
          </a:p>
          <a:p>
            <a:pPr lvl="1"/>
            <a:r>
              <a:rPr lang="en-US" altLang="zh-CN" dirty="0"/>
              <a:t>1968</a:t>
            </a:r>
            <a:r>
              <a:rPr lang="zh-CN" altLang="en-US" dirty="0"/>
              <a:t>年，</a:t>
            </a:r>
            <a:r>
              <a:rPr lang="en-US" altLang="zh-CN" dirty="0"/>
              <a:t>Knuth</a:t>
            </a:r>
            <a:r>
              <a:rPr lang="zh-CN" altLang="en-US" dirty="0"/>
              <a:t>在</a:t>
            </a:r>
            <a:r>
              <a:rPr lang="en-US" altLang="zh-CN" dirty="0"/>
              <a:t>《</a:t>
            </a:r>
            <a:r>
              <a:rPr lang="zh-CN" altLang="en-US" dirty="0"/>
              <a:t>计算机程序设计艺术</a:t>
            </a:r>
            <a:r>
              <a:rPr lang="en-US" altLang="zh-CN" dirty="0"/>
              <a:t>》</a:t>
            </a:r>
            <a:r>
              <a:rPr lang="zh-CN" altLang="en-US" dirty="0"/>
              <a:t>第一卷</a:t>
            </a:r>
            <a:r>
              <a:rPr lang="en-US" altLang="zh-CN" dirty="0"/>
              <a:t>《</a:t>
            </a:r>
            <a:r>
              <a:rPr lang="zh-CN" altLang="en-US" dirty="0"/>
              <a:t>基本算法</a:t>
            </a:r>
            <a:r>
              <a:rPr lang="en-US" altLang="zh-CN" dirty="0"/>
              <a:t>》</a:t>
            </a:r>
            <a:r>
              <a:rPr lang="zh-CN" altLang="en-US" dirty="0"/>
              <a:t>中，系统阐述了数据的逻辑结构、存储结构及其操作，开创了数据结构的课程体系</a:t>
            </a:r>
            <a:endParaRPr lang="en-US" altLang="zh-CN" dirty="0"/>
          </a:p>
          <a:p>
            <a:pPr lvl="1"/>
            <a:r>
              <a:rPr lang="zh-CN" altLang="en-US" dirty="0"/>
              <a:t>数据之间的关系的相互关系，即计算机中存储和组织数据的形式</a:t>
            </a:r>
            <a:endParaRPr lang="en-US" altLang="zh-CN" dirty="0"/>
          </a:p>
          <a:p>
            <a:pPr lvl="1"/>
            <a:r>
              <a:rPr lang="zh-CN" altLang="en-US" dirty="0"/>
              <a:t>用二元组</a:t>
            </a:r>
            <a:r>
              <a:rPr lang="en-US" altLang="zh-CN" dirty="0"/>
              <a:t>&lt;D,R&gt;</a:t>
            </a:r>
            <a:r>
              <a:rPr lang="zh-CN" altLang="en-US" dirty="0"/>
              <a:t>表示，</a:t>
            </a:r>
            <a:r>
              <a:rPr lang="en-US" altLang="zh-CN" dirty="0"/>
              <a:t>D</a:t>
            </a:r>
            <a:r>
              <a:rPr lang="zh-CN" altLang="en-US" dirty="0"/>
              <a:t>是数据集合，</a:t>
            </a:r>
            <a:r>
              <a:rPr lang="en-US" altLang="zh-CN" dirty="0"/>
              <a:t>R</a:t>
            </a:r>
            <a:r>
              <a:rPr lang="zh-CN" altLang="en-US" dirty="0"/>
              <a:t>是</a:t>
            </a:r>
            <a:r>
              <a:rPr lang="en-US" altLang="zh-CN" dirty="0"/>
              <a:t>D</a:t>
            </a:r>
            <a:r>
              <a:rPr lang="zh-CN" altLang="en-US" dirty="0"/>
              <a:t>中数据元素之间存在关系的集合</a:t>
            </a:r>
          </a:p>
        </p:txBody>
      </p:sp>
      <p:pic>
        <p:nvPicPr>
          <p:cNvPr id="5" name="Picture 2" descr="https://bkimg.cdn.bcebos.com/pic/d62a6059252dd42a70d9ce84033b5bb5c8eab8c9?x-bce-process=image/resize,m_lfit,w_268,limit_1/format,f_auto"/>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074249" y="1196752"/>
            <a:ext cx="1778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gimg2.baidu.com/image_search/src=http%3A%2F%2Fwww.huixinkj.com%2Fupload%2F202004%2F1586396109509_9.jpg&amp;refer=http%3A%2F%2Fwww.huixinkj.com&amp;app=2002&amp;size=f9999,10000&amp;q=a80&amp;n=0&amp;g=0n&amp;fmt=jpeg?sec=1634222998&amp;t=be2c7e5c39e21ea3687f1cf4736bb070"/>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8655720" y="3933056"/>
            <a:ext cx="2520280"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395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算法的时间复杂度实例</a:t>
            </a:r>
          </a:p>
        </p:txBody>
      </p:sp>
      <p:graphicFrame>
        <p:nvGraphicFramePr>
          <p:cNvPr id="4" name="Object 3"/>
          <p:cNvGraphicFramePr>
            <a:graphicFrameLocks noGrp="1" noChangeAspect="1"/>
          </p:cNvGraphicFramePr>
          <p:nvPr>
            <p:ph idx="1"/>
            <p:extLst>
              <p:ext uri="{D42A27DB-BD31-4B8C-83A1-F6EECF244321}">
                <p14:modId xmlns:p14="http://schemas.microsoft.com/office/powerpoint/2010/main" val="3400024000"/>
              </p:ext>
            </p:extLst>
          </p:nvPr>
        </p:nvGraphicFramePr>
        <p:xfrm>
          <a:off x="1792291" y="1844675"/>
          <a:ext cx="8402637" cy="5087939"/>
        </p:xfrm>
        <a:graphic>
          <a:graphicData uri="http://schemas.openxmlformats.org/presentationml/2006/ole">
            <mc:AlternateContent xmlns:mc="http://schemas.openxmlformats.org/markup-compatibility/2006">
              <mc:Choice xmlns:v="urn:schemas-microsoft-com:vml" Requires="v">
                <p:oleObj spid="_x0000_s1046" name="Document" r:id="rId3" imgW="9928450" imgH="6012295" progId="Word.Document.8">
                  <p:embed/>
                </p:oleObj>
              </mc:Choice>
              <mc:Fallback>
                <p:oleObj name="Document" r:id="rId3" imgW="9928450" imgH="6012295" progId="Word.Document.8">
                  <p:embed/>
                  <p:pic>
                    <p:nvPicPr>
                      <p:cNvPr id="220163" name="Object 3"/>
                      <p:cNvPicPr>
                        <a:picLocks noChangeAspect="1" noChangeArrowheads="1"/>
                      </p:cNvPicPr>
                      <p:nvPr/>
                    </p:nvPicPr>
                    <p:blipFill>
                      <a:blip r:embed="rId4"/>
                      <a:srcRect/>
                      <a:stretch>
                        <a:fillRect/>
                      </a:stretch>
                    </p:blipFill>
                    <p:spPr bwMode="auto">
                      <a:xfrm>
                        <a:off x="1792291" y="1844675"/>
                        <a:ext cx="8402637" cy="5087939"/>
                      </a:xfrm>
                      <a:prstGeom prst="rect">
                        <a:avLst/>
                      </a:prstGeom>
                      <a:noFill/>
                    </p:spPr>
                  </p:pic>
                </p:oleObj>
              </mc:Fallback>
            </mc:AlternateContent>
          </a:graphicData>
        </a:graphic>
      </p:graphicFrame>
    </p:spTree>
    <p:extLst>
      <p:ext uri="{BB962C8B-B14F-4D97-AF65-F5344CB8AC3E}">
        <p14:creationId xmlns:p14="http://schemas.microsoft.com/office/powerpoint/2010/main" val="1893696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算法的渐进时间复杂度</a:t>
            </a:r>
          </a:p>
        </p:txBody>
      </p:sp>
      <p:sp>
        <p:nvSpPr>
          <p:cNvPr id="3" name="内容占位符 2"/>
          <p:cNvSpPr>
            <a:spLocks noGrp="1"/>
          </p:cNvSpPr>
          <p:nvPr>
            <p:ph idx="1"/>
          </p:nvPr>
        </p:nvSpPr>
        <p:spPr/>
        <p:txBody>
          <a:bodyPr/>
          <a:lstStyle/>
          <a:p>
            <a:r>
              <a:rPr lang="zh-CN" altLang="en-US" dirty="0"/>
              <a:t>思考：计算程序步数的目的在于比较两个或多个完成相同功能程序的时间复杂度好坏，主要是随着问题规模变化时，程序的运行时间随之变化的情况，因此精确的步数意义不大，关键是趋势</a:t>
            </a:r>
            <a:endParaRPr lang="en-US" altLang="zh-CN" dirty="0"/>
          </a:p>
          <a:p>
            <a:endParaRPr lang="en-US" altLang="zh-CN" dirty="0"/>
          </a:p>
          <a:p>
            <a:r>
              <a:rPr lang="zh-CN" altLang="en-US" dirty="0"/>
              <a:t>算法的渐进分析（</a:t>
            </a:r>
            <a:r>
              <a:rPr lang="en-US" altLang="zh-CN" dirty="0"/>
              <a:t>Asymptotic Algorithm Analysis</a:t>
            </a:r>
            <a:r>
              <a:rPr lang="zh-CN" altLang="en-US" dirty="0"/>
              <a:t>），简称算法分析，将问题规模作为分析的参数，考察算法的时间（和空间）开销</a:t>
            </a:r>
            <a:r>
              <a:rPr lang="en-US" altLang="zh-CN" dirty="0"/>
              <a:t>T(n)</a:t>
            </a:r>
            <a:r>
              <a:rPr lang="zh-CN" altLang="en-US" dirty="0"/>
              <a:t>（</a:t>
            </a:r>
            <a:r>
              <a:rPr lang="en-US" altLang="zh-CN" dirty="0"/>
              <a:t>S(n)</a:t>
            </a:r>
            <a:r>
              <a:rPr lang="zh-CN" altLang="en-US" dirty="0"/>
              <a:t>）与问题规模</a:t>
            </a:r>
            <a:r>
              <a:rPr lang="en-US" altLang="zh-CN" dirty="0"/>
              <a:t>n</a:t>
            </a:r>
            <a:r>
              <a:rPr lang="zh-CN" altLang="en-US" dirty="0"/>
              <a:t>的关系</a:t>
            </a:r>
          </a:p>
        </p:txBody>
      </p:sp>
    </p:spTree>
    <p:extLst>
      <p:ext uri="{BB962C8B-B14F-4D97-AF65-F5344CB8AC3E}">
        <p14:creationId xmlns:p14="http://schemas.microsoft.com/office/powerpoint/2010/main" val="535043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算法的渐进时间复杂度</a:t>
            </a:r>
          </a:p>
        </p:txBody>
      </p:sp>
      <p:sp>
        <p:nvSpPr>
          <p:cNvPr id="3" name="内容占位符 2"/>
          <p:cNvSpPr>
            <a:spLocks noGrp="1"/>
          </p:cNvSpPr>
          <p:nvPr>
            <p:ph idx="1"/>
          </p:nvPr>
        </p:nvSpPr>
        <p:spPr/>
        <p:txBody>
          <a:bodyPr/>
          <a:lstStyle/>
          <a:p>
            <a:r>
              <a:rPr lang="zh-CN" altLang="en-US" dirty="0"/>
              <a:t>全面分析算法，需要分析最好、最坏和平均情况，一般考察最坏情况（上限），用大</a:t>
            </a:r>
            <a:r>
              <a:rPr lang="en-US" altLang="zh-CN" dirty="0"/>
              <a:t>O</a:t>
            </a:r>
            <a:r>
              <a:rPr lang="zh-CN" altLang="en-US" dirty="0"/>
              <a:t>表示法表示</a:t>
            </a:r>
            <a:endParaRPr lang="en-US" altLang="zh-CN" dirty="0"/>
          </a:p>
          <a:p>
            <a:r>
              <a:rPr lang="zh-CN" altLang="en-US" b="1" dirty="0"/>
              <a:t>大</a:t>
            </a:r>
            <a:r>
              <a:rPr lang="en-US" altLang="zh-CN" b="1" dirty="0"/>
              <a:t>O</a:t>
            </a:r>
            <a:r>
              <a:rPr lang="zh-CN" altLang="en-US" b="1" dirty="0"/>
              <a:t>表示法：</a:t>
            </a:r>
            <a:r>
              <a:rPr lang="zh-CN" altLang="en-US" dirty="0"/>
              <a:t>当且仅当存在正整数</a:t>
            </a:r>
            <a:r>
              <a:rPr lang="en-US" altLang="zh-CN" dirty="0"/>
              <a:t>c</a:t>
            </a:r>
            <a:r>
              <a:rPr lang="zh-CN" altLang="en-US" dirty="0"/>
              <a:t>和</a:t>
            </a:r>
            <a:r>
              <a:rPr lang="en-US" altLang="zh-CN" dirty="0"/>
              <a:t>n</a:t>
            </a:r>
            <a:r>
              <a:rPr lang="en-US" altLang="zh-CN" baseline="-25000" dirty="0"/>
              <a:t>0</a:t>
            </a:r>
            <a:r>
              <a:rPr lang="zh-CN" altLang="en-US" dirty="0"/>
              <a:t>，使得</a:t>
            </a:r>
            <a:r>
              <a:rPr lang="en-US" altLang="zh-CN" dirty="0"/>
              <a:t>T(n)≤</a:t>
            </a:r>
            <a:r>
              <a:rPr lang="en-US" altLang="zh-CN" dirty="0" err="1"/>
              <a:t>cf</a:t>
            </a:r>
            <a:r>
              <a:rPr lang="en-US" altLang="zh-CN" dirty="0"/>
              <a:t>(n)</a:t>
            </a:r>
            <a:r>
              <a:rPr lang="zh-CN" altLang="en-US" dirty="0"/>
              <a:t>对所有的</a:t>
            </a:r>
            <a:r>
              <a:rPr lang="en-US" altLang="zh-CN" dirty="0"/>
              <a:t>n≥n</a:t>
            </a:r>
            <a:r>
              <a:rPr lang="en-US" altLang="zh-CN" baseline="-25000" dirty="0"/>
              <a:t>0</a:t>
            </a:r>
            <a:r>
              <a:rPr lang="zh-CN" altLang="en-US" dirty="0"/>
              <a:t>成立，则称该算法的渐进时间复杂度为</a:t>
            </a:r>
            <a:r>
              <a:rPr lang="en-US" altLang="zh-CN" dirty="0"/>
              <a:t>T(n)=O(f(n))=O(n)</a:t>
            </a:r>
          </a:p>
          <a:p>
            <a:pPr lvl="1"/>
            <a:r>
              <a:rPr lang="zh-CN" altLang="en-US" dirty="0"/>
              <a:t>另一种论述：当实例特性</a:t>
            </a:r>
            <a:r>
              <a:rPr lang="en-US" altLang="zh-CN" dirty="0"/>
              <a:t>n</a:t>
            </a:r>
            <a:r>
              <a:rPr lang="zh-CN" altLang="en-US" dirty="0"/>
              <a:t>充分大时，算法的时间复杂度随</a:t>
            </a:r>
            <a:r>
              <a:rPr lang="en-US" altLang="zh-CN" dirty="0"/>
              <a:t>n</a:t>
            </a:r>
            <a:r>
              <a:rPr lang="zh-CN" altLang="en-US" dirty="0"/>
              <a:t>变化，在最坏情况下若存在一个增长的上界，即</a:t>
            </a:r>
            <a:r>
              <a:rPr lang="en-US" altLang="zh-CN" dirty="0" err="1"/>
              <a:t>cf</a:t>
            </a:r>
            <a:r>
              <a:rPr lang="en-US" altLang="zh-CN" dirty="0"/>
              <a:t>(n)</a:t>
            </a:r>
            <a:r>
              <a:rPr lang="zh-CN" altLang="en-US" dirty="0"/>
              <a:t>，则该算法的时间复杂度增长的数量级为</a:t>
            </a:r>
            <a:r>
              <a:rPr lang="en-US" altLang="zh-CN" dirty="0"/>
              <a:t>f(n)</a:t>
            </a:r>
            <a:r>
              <a:rPr lang="zh-CN" altLang="en-US" dirty="0"/>
              <a:t>，即称该算法的渐进时间复杂度为</a:t>
            </a:r>
            <a:r>
              <a:rPr lang="en-US" altLang="zh-CN" dirty="0"/>
              <a:t>T(n)=O(f(n))</a:t>
            </a:r>
            <a:endParaRPr lang="zh-CN" altLang="en-US" dirty="0"/>
          </a:p>
        </p:txBody>
      </p:sp>
    </p:spTree>
    <p:extLst>
      <p:ext uri="{BB962C8B-B14F-4D97-AF65-F5344CB8AC3E}">
        <p14:creationId xmlns:p14="http://schemas.microsoft.com/office/powerpoint/2010/main" val="1844913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渐进时间复杂度的计算</a:t>
            </a:r>
          </a:p>
        </p:txBody>
      </p:sp>
      <p:sp>
        <p:nvSpPr>
          <p:cNvPr id="3" name="内容占位符 2"/>
          <p:cNvSpPr>
            <a:spLocks noGrp="1"/>
          </p:cNvSpPr>
          <p:nvPr>
            <p:ph idx="1"/>
          </p:nvPr>
        </p:nvSpPr>
        <p:spPr/>
        <p:txBody>
          <a:bodyPr/>
          <a:lstStyle/>
          <a:p>
            <a:r>
              <a:rPr lang="zh-CN" altLang="en-US" dirty="0"/>
              <a:t>单个循环</a:t>
            </a:r>
          </a:p>
          <a:p>
            <a:pPr lvl="1"/>
            <a:r>
              <a:rPr lang="zh-CN" altLang="en-US" dirty="0"/>
              <a:t>循环内的简单语句即为关键操作，该程序段的渐进时间复杂度应是此关键操作执行频度的大</a:t>
            </a:r>
            <a:r>
              <a:rPr lang="en-US" altLang="zh-CN" dirty="0"/>
              <a:t>O</a:t>
            </a:r>
            <a:r>
              <a:rPr lang="zh-CN" altLang="en-US" dirty="0"/>
              <a:t>表示</a:t>
            </a:r>
          </a:p>
          <a:p>
            <a:r>
              <a:rPr lang="zh-CN" altLang="en-US" dirty="0"/>
              <a:t>几个并列的循环</a:t>
            </a:r>
          </a:p>
          <a:p>
            <a:pPr lvl="1"/>
            <a:r>
              <a:rPr lang="zh-CN" altLang="en-US" dirty="0"/>
              <a:t>分析每个循环的渐进时间复杂度，然后利用大 </a:t>
            </a:r>
            <a:r>
              <a:rPr lang="en-US" altLang="zh-CN" dirty="0"/>
              <a:t>O</a:t>
            </a:r>
            <a:r>
              <a:rPr lang="zh-CN" altLang="en-US" dirty="0"/>
              <a:t>表示法的</a:t>
            </a:r>
            <a:r>
              <a:rPr lang="zh-CN" altLang="en-US" b="1" dirty="0">
                <a:solidFill>
                  <a:srgbClr val="FF0000"/>
                </a:solidFill>
              </a:rPr>
              <a:t>加法规则</a:t>
            </a:r>
            <a:r>
              <a:rPr lang="zh-CN" altLang="en-US" dirty="0"/>
              <a:t>来计算渐进时间复杂度</a:t>
            </a:r>
          </a:p>
          <a:p>
            <a:r>
              <a:rPr lang="zh-CN" altLang="en-US" dirty="0"/>
              <a:t>多层的嵌套循环</a:t>
            </a:r>
          </a:p>
          <a:p>
            <a:pPr lvl="1"/>
            <a:r>
              <a:rPr lang="zh-CN" altLang="en-US" dirty="0"/>
              <a:t>关键操作应该在最内层循环中，先自外向内层层分析每层循环的时间渐进复杂度，然后利用大</a:t>
            </a:r>
            <a:r>
              <a:rPr lang="en-US" altLang="zh-CN" dirty="0"/>
              <a:t>O</a:t>
            </a:r>
            <a:r>
              <a:rPr lang="zh-CN" altLang="en-US" dirty="0"/>
              <a:t>表示法的</a:t>
            </a:r>
            <a:r>
              <a:rPr lang="zh-CN" altLang="en-US" b="1" dirty="0">
                <a:solidFill>
                  <a:srgbClr val="FF0000"/>
                </a:solidFill>
              </a:rPr>
              <a:t>乘法规则</a:t>
            </a:r>
            <a:r>
              <a:rPr lang="zh-CN" altLang="en-US" dirty="0"/>
              <a:t>来计算渐进时间复杂度</a:t>
            </a:r>
          </a:p>
        </p:txBody>
      </p:sp>
    </p:spTree>
    <p:extLst>
      <p:ext uri="{BB962C8B-B14F-4D97-AF65-F5344CB8AC3E}">
        <p14:creationId xmlns:p14="http://schemas.microsoft.com/office/powerpoint/2010/main" val="619049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渐进时间复杂度的计算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693626" y="1628800"/>
            <a:ext cx="7211151" cy="4667200"/>
          </a:xfrm>
          <a:prstGeom prst="rect">
            <a:avLst/>
          </a:prstGeom>
        </p:spPr>
      </p:pic>
    </p:spTree>
    <p:extLst>
      <p:ext uri="{BB962C8B-B14F-4D97-AF65-F5344CB8AC3E}">
        <p14:creationId xmlns:p14="http://schemas.microsoft.com/office/powerpoint/2010/main" val="3290670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渐进时间复杂度的计算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27304" y="1700808"/>
            <a:ext cx="8543792" cy="4523184"/>
          </a:xfrm>
          <a:prstGeom prst="rect">
            <a:avLst/>
          </a:prstGeom>
        </p:spPr>
      </p:pic>
    </p:spTree>
    <p:extLst>
      <p:ext uri="{BB962C8B-B14F-4D97-AF65-F5344CB8AC3E}">
        <p14:creationId xmlns:p14="http://schemas.microsoft.com/office/powerpoint/2010/main" val="256177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2" y="1552502"/>
            <a:ext cx="10127479" cy="4997463"/>
          </a:xfrm>
          <a:prstGeom prst="rect">
            <a:avLst/>
          </a:prstGeom>
        </p:spPr>
      </p:pic>
    </p:spTree>
    <p:extLst>
      <p:ext uri="{BB962C8B-B14F-4D97-AF65-F5344CB8AC3E}">
        <p14:creationId xmlns:p14="http://schemas.microsoft.com/office/powerpoint/2010/main" val="772041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5482" y="1545943"/>
            <a:ext cx="9767439" cy="4832915"/>
          </a:xfrm>
          <a:prstGeom prst="rect">
            <a:avLst/>
          </a:prstGeom>
        </p:spPr>
      </p:pic>
    </p:spTree>
    <p:extLst>
      <p:ext uri="{BB962C8B-B14F-4D97-AF65-F5344CB8AC3E}">
        <p14:creationId xmlns:p14="http://schemas.microsoft.com/office/powerpoint/2010/main" val="1059181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580" y="1484784"/>
            <a:ext cx="9975240" cy="4955232"/>
          </a:xfrm>
          <a:prstGeom prst="rect">
            <a:avLst/>
          </a:prstGeom>
        </p:spPr>
      </p:pic>
    </p:spTree>
    <p:extLst>
      <p:ext uri="{BB962C8B-B14F-4D97-AF65-F5344CB8AC3E}">
        <p14:creationId xmlns:p14="http://schemas.microsoft.com/office/powerpoint/2010/main" val="377043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75520" y="1421048"/>
            <a:ext cx="9047360" cy="5082704"/>
          </a:xfrm>
          <a:prstGeom prst="rect">
            <a:avLst/>
          </a:prstGeom>
        </p:spPr>
      </p:pic>
    </p:spTree>
    <p:extLst>
      <p:ext uri="{BB962C8B-B14F-4D97-AF65-F5344CB8AC3E}">
        <p14:creationId xmlns:p14="http://schemas.microsoft.com/office/powerpoint/2010/main" val="250081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数据结构的课程内容体系</a:t>
            </a:r>
          </a:p>
        </p:txBody>
      </p:sp>
      <p:pic>
        <p:nvPicPr>
          <p:cNvPr id="8" name="内容占位符 7"/>
          <p:cNvPicPr>
            <a:picLocks noGrp="1" noChangeAspect="1"/>
          </p:cNvPicPr>
          <p:nvPr>
            <p:ph idx="1"/>
          </p:nvPr>
        </p:nvPicPr>
        <p:blipFill>
          <a:blip r:embed="rId2"/>
          <a:stretch>
            <a:fillRect/>
          </a:stretch>
        </p:blipFill>
        <p:spPr>
          <a:xfrm>
            <a:off x="1117600" y="2090168"/>
            <a:ext cx="10363200" cy="3744464"/>
          </a:xfrm>
          <a:prstGeom prst="rect">
            <a:avLst/>
          </a:prstGeom>
        </p:spPr>
      </p:pic>
    </p:spTree>
    <p:extLst>
      <p:ext uri="{BB962C8B-B14F-4D97-AF65-F5344CB8AC3E}">
        <p14:creationId xmlns:p14="http://schemas.microsoft.com/office/powerpoint/2010/main" val="1590317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31505" y="1358825"/>
            <a:ext cx="9335392" cy="5207150"/>
          </a:xfrm>
          <a:prstGeom prst="rect">
            <a:avLst/>
          </a:prstGeom>
        </p:spPr>
      </p:pic>
    </p:spTree>
    <p:extLst>
      <p:ext uri="{BB962C8B-B14F-4D97-AF65-F5344CB8AC3E}">
        <p14:creationId xmlns:p14="http://schemas.microsoft.com/office/powerpoint/2010/main" val="3851930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5481" y="1531762"/>
            <a:ext cx="9767444" cy="4861276"/>
          </a:xfrm>
          <a:prstGeom prst="rect">
            <a:avLst/>
          </a:prstGeom>
        </p:spPr>
      </p:pic>
    </p:spTree>
    <p:extLst>
      <p:ext uri="{BB962C8B-B14F-4D97-AF65-F5344CB8AC3E}">
        <p14:creationId xmlns:p14="http://schemas.microsoft.com/office/powerpoint/2010/main" val="2824365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09576" y="1484784"/>
            <a:ext cx="9579248" cy="4955232"/>
          </a:xfrm>
          <a:prstGeom prst="rect">
            <a:avLst/>
          </a:prstGeom>
        </p:spPr>
      </p:pic>
    </p:spTree>
    <p:extLst>
      <p:ext uri="{BB962C8B-B14F-4D97-AF65-F5344CB8AC3E}">
        <p14:creationId xmlns:p14="http://schemas.microsoft.com/office/powerpoint/2010/main" val="1938858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52060" y="1556792"/>
            <a:ext cx="9894286" cy="4811216"/>
          </a:xfrm>
          <a:prstGeom prst="rect">
            <a:avLst/>
          </a:prstGeom>
        </p:spPr>
      </p:pic>
    </p:spTree>
    <p:extLst>
      <p:ext uri="{BB962C8B-B14F-4D97-AF65-F5344CB8AC3E}">
        <p14:creationId xmlns:p14="http://schemas.microsoft.com/office/powerpoint/2010/main" val="3254412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03880" y="1556792"/>
            <a:ext cx="9390640" cy="4811216"/>
          </a:xfrm>
          <a:prstGeom prst="rect">
            <a:avLst/>
          </a:prstGeom>
        </p:spPr>
      </p:pic>
    </p:spTree>
    <p:extLst>
      <p:ext uri="{BB962C8B-B14F-4D97-AF65-F5344CB8AC3E}">
        <p14:creationId xmlns:p14="http://schemas.microsoft.com/office/powerpoint/2010/main" val="2019849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r>
              <a:rPr lang="en-US" altLang="zh-CN" dirty="0"/>
              <a:t>	</a:t>
            </a:r>
            <a:endParaRPr lang="zh-CN" altLang="en-US" dirty="0"/>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15788" y="1484784"/>
            <a:ext cx="9566828" cy="4955232"/>
          </a:xfrm>
          <a:prstGeom prst="rect">
            <a:avLst/>
          </a:prstGeom>
        </p:spPr>
      </p:pic>
    </p:spTree>
    <p:extLst>
      <p:ext uri="{BB962C8B-B14F-4D97-AF65-F5344CB8AC3E}">
        <p14:creationId xmlns:p14="http://schemas.microsoft.com/office/powerpoint/2010/main" val="396845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97506" y="1556792"/>
            <a:ext cx="9603390" cy="4811216"/>
          </a:xfrm>
          <a:prstGeom prst="rect">
            <a:avLst/>
          </a:prstGeom>
        </p:spPr>
      </p:pic>
    </p:spTree>
    <p:extLst>
      <p:ext uri="{BB962C8B-B14F-4D97-AF65-F5344CB8AC3E}">
        <p14:creationId xmlns:p14="http://schemas.microsoft.com/office/powerpoint/2010/main" val="1253006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渐进时间复杂度再论</a:t>
            </a:r>
          </a:p>
        </p:txBody>
      </p:sp>
      <p:sp>
        <p:nvSpPr>
          <p:cNvPr id="3" name="内容占位符 2"/>
          <p:cNvSpPr>
            <a:spLocks noGrp="1"/>
          </p:cNvSpPr>
          <p:nvPr>
            <p:ph idx="1"/>
          </p:nvPr>
        </p:nvSpPr>
        <p:spPr/>
        <p:txBody>
          <a:bodyPr/>
          <a:lstStyle/>
          <a:p>
            <a:r>
              <a:rPr lang="zh-CN" altLang="en-US" b="1" dirty="0">
                <a:solidFill>
                  <a:srgbClr val="FF0066"/>
                </a:solidFill>
              </a:rPr>
              <a:t>何时会出现</a:t>
            </a:r>
            <a:r>
              <a:rPr lang="en-US" altLang="zh-CN" b="1" dirty="0">
                <a:solidFill>
                  <a:srgbClr val="FF0066"/>
                </a:solidFill>
              </a:rPr>
              <a:t>O(log n)</a:t>
            </a:r>
            <a:r>
              <a:rPr lang="zh-CN" altLang="en-US" b="1" dirty="0">
                <a:solidFill>
                  <a:srgbClr val="FF0066"/>
                </a:solidFill>
              </a:rPr>
              <a:t>？</a:t>
            </a:r>
            <a:endParaRPr lang="en-US" altLang="zh-CN" b="1" dirty="0">
              <a:solidFill>
                <a:srgbClr val="FF0066"/>
              </a:solidFill>
            </a:endParaRPr>
          </a:p>
          <a:p>
            <a:pPr lvl="1"/>
            <a:r>
              <a:rPr lang="zh-CN" altLang="en-US" dirty="0"/>
              <a:t>如果一个算法用常数时间将问题的大小削减为其一部分</a:t>
            </a:r>
            <a:endParaRPr lang="en-US" altLang="zh-CN" dirty="0"/>
          </a:p>
          <a:p>
            <a:pPr lvl="1"/>
            <a:r>
              <a:rPr lang="zh-CN" altLang="en-US" dirty="0"/>
              <a:t>反之，如果只是消减了一个常数时间，则还是</a:t>
            </a:r>
            <a:r>
              <a:rPr lang="en-US" altLang="zh-CN" dirty="0"/>
              <a:t>O(n)</a:t>
            </a:r>
            <a:r>
              <a:rPr lang="zh-CN" altLang="en-US" dirty="0"/>
              <a:t>的</a:t>
            </a:r>
          </a:p>
        </p:txBody>
      </p:sp>
    </p:spTree>
    <p:extLst>
      <p:ext uri="{BB962C8B-B14F-4D97-AF65-F5344CB8AC3E}">
        <p14:creationId xmlns:p14="http://schemas.microsoft.com/office/powerpoint/2010/main" val="1003992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3" name="内容占位符 2"/>
          <p:cNvSpPr>
            <a:spLocks noGrp="1"/>
          </p:cNvSpPr>
          <p:nvPr>
            <p:ph idx="1"/>
          </p:nvPr>
        </p:nvSpPr>
        <p:spPr/>
        <p:txBody>
          <a:bodyPr/>
          <a:lstStyle/>
          <a:p>
            <a:r>
              <a:rPr lang="zh-CN" altLang="en-US" dirty="0"/>
              <a:t>设某算法的计算时间表示为递推关系式 </a:t>
            </a:r>
            <a:r>
              <a:rPr lang="en-US" altLang="zh-CN" dirty="0"/>
              <a:t>T(n) = T(n - 1) + n</a:t>
            </a:r>
            <a:r>
              <a:rPr lang="zh-CN" altLang="en-US" dirty="0"/>
              <a:t>（</a:t>
            </a:r>
            <a:r>
              <a:rPr lang="en-US" altLang="zh-CN" dirty="0"/>
              <a:t>n </a:t>
            </a:r>
            <a:r>
              <a:rPr lang="zh-CN" altLang="en-US" dirty="0"/>
              <a:t>为正整数）及 </a:t>
            </a:r>
            <a:r>
              <a:rPr lang="en-US" altLang="zh-CN" dirty="0"/>
              <a:t>T(0) = 1</a:t>
            </a:r>
            <a:r>
              <a:rPr lang="zh-CN" altLang="en-US" dirty="0"/>
              <a:t>，则该算法的时间复杂度为（   ）</a:t>
            </a:r>
            <a:r>
              <a:rPr lang="en-US" altLang="zh-CN" dirty="0"/>
              <a:t>A. O(log n)	B. O(n log n)</a:t>
            </a:r>
            <a:br>
              <a:rPr lang="en-US" altLang="zh-CN" dirty="0"/>
            </a:br>
            <a:r>
              <a:rPr lang="en-US" altLang="zh-CN" dirty="0"/>
              <a:t>C. O(n)		D. O(n</a:t>
            </a:r>
            <a:r>
              <a:rPr lang="en-US" altLang="zh-CN" baseline="30000" dirty="0"/>
              <a:t>2</a:t>
            </a:r>
            <a:r>
              <a:rPr lang="en-US" altLang="zh-CN" dirty="0"/>
              <a:t>)</a:t>
            </a:r>
            <a:endParaRPr lang="zh-CN" altLang="en-US" dirty="0"/>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E2D84AC4-5A33-460C-82E2-9983B66A524A}"/>
                  </a:ext>
                </a:extLst>
              </p:cNvPr>
              <p:cNvSpPr/>
              <p:nvPr/>
            </p:nvSpPr>
            <p:spPr>
              <a:xfrm>
                <a:off x="712680" y="3969408"/>
                <a:ext cx="6543004" cy="2266967"/>
              </a:xfrm>
              <a:prstGeom prst="rect">
                <a:avLst/>
              </a:prstGeom>
            </p:spPr>
            <p:txBody>
              <a:bodyPr wrap="square">
                <a:spAutoFit/>
              </a:bodyPr>
              <a:lstStyle/>
              <a:p>
                <a:r>
                  <a:rPr lang="zh-CN" altLang="en-US" sz="2400" b="1" dirty="0">
                    <a:solidFill>
                      <a:srgbClr val="00B050"/>
                    </a:solidFill>
                  </a:rPr>
                  <a:t>递推式展开法：</a:t>
                </a:r>
                <a:endParaRPr lang="zh-CN" altLang="en-US" sz="2400" dirty="0">
                  <a:solidFill>
                    <a:srgbClr val="00B050"/>
                  </a:solidFill>
                </a:endParaRPr>
              </a:p>
              <a:p>
                <a14:m>
                  <m:oMathPara xmlns:m="http://schemas.openxmlformats.org/officeDocument/2006/math">
                    <m:oMathParaPr>
                      <m:jc m:val="centerGroup"/>
                    </m:oMathParaPr>
                    <m:oMath xmlns:m="http://schemas.openxmlformats.org/officeDocument/2006/math">
                      <m:r>
                        <a:rPr lang="en-US" altLang="zh-CN" sz="2400" i="1" dirty="0" smtClean="0">
                          <a:solidFill>
                            <a:srgbClr val="00B050"/>
                          </a:solidFill>
                          <a:latin typeface="Cambria Math" panose="02040503050406030204" pitchFamily="18" charset="0"/>
                        </a:rPr>
                        <m:t>𝑇</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e>
                      </m:d>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𝑇</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−1</m:t>
                          </m:r>
                        </m:e>
                      </m:d>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𝑇</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−2</m:t>
                          </m:r>
                        </m:e>
                      </m:d>
                      <m:r>
                        <a:rPr lang="en-US" altLang="zh-CN" sz="2400" i="1" dirty="0" smtClean="0">
                          <a:solidFill>
                            <a:srgbClr val="00B050"/>
                          </a:solidFill>
                          <a:latin typeface="Cambria Math" panose="02040503050406030204" pitchFamily="18" charset="0"/>
                        </a:rPr>
                        <m:t>+</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−1</m:t>
                          </m:r>
                        </m:e>
                      </m:d>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𝑇</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−3</m:t>
                          </m:r>
                        </m:e>
                      </m:d>
                      <m:r>
                        <a:rPr lang="en-US" altLang="zh-CN" sz="2400" i="1" dirty="0" smtClean="0">
                          <a:solidFill>
                            <a:srgbClr val="00B050"/>
                          </a:solidFill>
                          <a:latin typeface="Cambria Math" panose="02040503050406030204" pitchFamily="18" charset="0"/>
                        </a:rPr>
                        <m:t>+</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−2</m:t>
                          </m:r>
                        </m:e>
                      </m:d>
                      <m:r>
                        <a:rPr lang="en-US" altLang="zh-CN" sz="2400" i="1" dirty="0" smtClean="0">
                          <a:solidFill>
                            <a:srgbClr val="00B050"/>
                          </a:solidFill>
                          <a:latin typeface="Cambria Math" panose="02040503050406030204" pitchFamily="18" charset="0"/>
                        </a:rPr>
                        <m:t>+</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−1</m:t>
                          </m:r>
                        </m:e>
                      </m:d>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 =⋯=</m:t>
                      </m:r>
                      <m:r>
                        <a:rPr lang="en-US" altLang="zh-CN" sz="2400" i="1" dirty="0" smtClean="0">
                          <a:solidFill>
                            <a:srgbClr val="00B050"/>
                          </a:solidFill>
                          <a:latin typeface="Cambria Math" panose="02040503050406030204" pitchFamily="18" charset="0"/>
                        </a:rPr>
                        <m:t>𝑇</m:t>
                      </m:r>
                      <m:d>
                        <m:dPr>
                          <m:ctrlPr>
                            <a:rPr lang="en-US" altLang="zh-CN" sz="2400" i="1" dirty="0" smtClean="0">
                              <a:solidFill>
                                <a:srgbClr val="00B050"/>
                              </a:solidFill>
                              <a:latin typeface="Cambria Math" panose="02040503050406030204" pitchFamily="18" charset="0"/>
                            </a:rPr>
                          </m:ctrlPr>
                        </m:dPr>
                        <m:e>
                          <m:r>
                            <a:rPr lang="en-US" altLang="zh-CN" sz="2400" i="1" dirty="0" smtClean="0">
                              <a:solidFill>
                                <a:srgbClr val="00B050"/>
                              </a:solidFill>
                              <a:latin typeface="Cambria Math" panose="02040503050406030204" pitchFamily="18" charset="0"/>
                            </a:rPr>
                            <m:t>0</m:t>
                          </m:r>
                        </m:e>
                      </m:d>
                      <m:r>
                        <a:rPr lang="en-US" altLang="zh-CN" sz="2400" i="1" dirty="0" smtClean="0">
                          <a:solidFill>
                            <a:srgbClr val="00B050"/>
                          </a:solidFill>
                          <a:latin typeface="Cambria Math" panose="02040503050406030204" pitchFamily="18" charset="0"/>
                        </a:rPr>
                        <m:t>+1+2+3+⋯+</m:t>
                      </m:r>
                      <m:r>
                        <a:rPr lang="en-US" altLang="zh-CN" sz="2400" i="1" dirty="0" smtClean="0">
                          <a:solidFill>
                            <a:srgbClr val="00B050"/>
                          </a:solidFill>
                          <a:latin typeface="Cambria Math" panose="02040503050406030204" pitchFamily="18" charset="0"/>
                        </a:rPr>
                        <m:t>𝑛</m:t>
                      </m:r>
                      <m:r>
                        <a:rPr lang="en-US" altLang="zh-CN" sz="2400" b="0" i="1" dirty="0" smtClean="0">
                          <a:solidFill>
                            <a:srgbClr val="00B050"/>
                          </a:solidFill>
                          <a:latin typeface="Cambria Math" panose="02040503050406030204" pitchFamily="18" charset="0"/>
                        </a:rPr>
                        <m:t>=1+</m:t>
                      </m:r>
                      <m:f>
                        <m:fPr>
                          <m:ctrlPr>
                            <a:rPr lang="en-US" altLang="zh-CN" sz="2400" b="0" i="1" dirty="0" smtClean="0">
                              <a:solidFill>
                                <a:srgbClr val="00B050"/>
                              </a:solidFill>
                              <a:latin typeface="Cambria Math" panose="02040503050406030204" pitchFamily="18" charset="0"/>
                            </a:rPr>
                          </m:ctrlPr>
                        </m:fPr>
                        <m:num>
                          <m:r>
                            <a:rPr lang="en-US" altLang="zh-CN" sz="2400" b="0" i="1" dirty="0" smtClean="0">
                              <a:solidFill>
                                <a:srgbClr val="00B050"/>
                              </a:solidFill>
                              <a:latin typeface="Cambria Math" panose="02040503050406030204" pitchFamily="18" charset="0"/>
                            </a:rPr>
                            <m:t>𝑛</m:t>
                          </m:r>
                          <m:d>
                            <m:dPr>
                              <m:ctrlPr>
                                <a:rPr lang="en-US" altLang="zh-CN" sz="2400" b="0" i="1" dirty="0" smtClean="0">
                                  <a:solidFill>
                                    <a:srgbClr val="00B050"/>
                                  </a:solidFill>
                                  <a:latin typeface="Cambria Math" panose="02040503050406030204" pitchFamily="18" charset="0"/>
                                </a:rPr>
                              </m:ctrlPr>
                            </m:dPr>
                            <m:e>
                              <m:r>
                                <a:rPr lang="en-US" altLang="zh-CN" sz="2400" b="0" i="1" dirty="0" smtClean="0">
                                  <a:solidFill>
                                    <a:srgbClr val="00B050"/>
                                  </a:solidFill>
                                  <a:latin typeface="Cambria Math" panose="02040503050406030204" pitchFamily="18" charset="0"/>
                                </a:rPr>
                                <m:t>𝑛</m:t>
                              </m:r>
                              <m:r>
                                <a:rPr lang="en-US" altLang="zh-CN" sz="2400" b="0" i="1" dirty="0" smtClean="0">
                                  <a:solidFill>
                                    <a:srgbClr val="00B050"/>
                                  </a:solidFill>
                                  <a:latin typeface="Cambria Math" panose="02040503050406030204" pitchFamily="18" charset="0"/>
                                </a:rPr>
                                <m:t>+1</m:t>
                              </m:r>
                            </m:e>
                          </m:d>
                        </m:num>
                        <m:den>
                          <m:r>
                            <a:rPr lang="en-US" altLang="zh-CN" sz="2400" b="0" i="1" dirty="0" smtClean="0">
                              <a:solidFill>
                                <a:srgbClr val="00B050"/>
                              </a:solidFill>
                              <a:latin typeface="Cambria Math" panose="02040503050406030204" pitchFamily="18" charset="0"/>
                            </a:rPr>
                            <m:t>2</m:t>
                          </m:r>
                        </m:den>
                      </m:f>
                      <m:r>
                        <a:rPr lang="en-US" altLang="zh-CN" sz="2400" b="0" i="1" dirty="0" smtClean="0">
                          <a:solidFill>
                            <a:srgbClr val="00B050"/>
                          </a:solidFill>
                          <a:latin typeface="Cambria Math" panose="02040503050406030204" pitchFamily="18" charset="0"/>
                        </a:rPr>
                        <m:t>=</m:t>
                      </m:r>
                      <m:r>
                        <m:rPr>
                          <m:sty m:val="p"/>
                        </m:rPr>
                        <a:rPr lang="en-US" altLang="zh-CN" sz="2400" b="0" i="0" dirty="0" smtClean="0">
                          <a:solidFill>
                            <a:srgbClr val="00B050"/>
                          </a:solidFill>
                          <a:latin typeface="Cambria Math" panose="02040503050406030204" pitchFamily="18" charset="0"/>
                        </a:rPr>
                        <m:t>Θ</m:t>
                      </m:r>
                      <m:r>
                        <a:rPr lang="en-US" altLang="zh-CN" sz="2400" b="0" i="1" dirty="0" smtClean="0">
                          <a:solidFill>
                            <a:srgbClr val="00B050"/>
                          </a:solidFill>
                          <a:latin typeface="Cambria Math" panose="02040503050406030204" pitchFamily="18" charset="0"/>
                        </a:rPr>
                        <m:t>(</m:t>
                      </m:r>
                      <m:sSup>
                        <m:sSupPr>
                          <m:ctrlPr>
                            <a:rPr lang="en-US" altLang="zh-CN" sz="2400" b="0" i="1" dirty="0" smtClean="0">
                              <a:solidFill>
                                <a:srgbClr val="00B050"/>
                              </a:solidFill>
                              <a:latin typeface="Cambria Math" panose="02040503050406030204" pitchFamily="18" charset="0"/>
                            </a:rPr>
                          </m:ctrlPr>
                        </m:sSupPr>
                        <m:e>
                          <m:r>
                            <a:rPr lang="en-US" altLang="zh-CN" sz="2400" b="0" i="1" dirty="0" smtClean="0">
                              <a:solidFill>
                                <a:srgbClr val="00B050"/>
                              </a:solidFill>
                              <a:latin typeface="Cambria Math" panose="02040503050406030204" pitchFamily="18" charset="0"/>
                            </a:rPr>
                            <m:t>𝑛</m:t>
                          </m:r>
                        </m:e>
                        <m:sup>
                          <m:r>
                            <a:rPr lang="en-US" altLang="zh-CN" sz="2400" b="0" i="1" dirty="0" smtClean="0">
                              <a:solidFill>
                                <a:srgbClr val="00B050"/>
                              </a:solidFill>
                              <a:latin typeface="Cambria Math" panose="02040503050406030204" pitchFamily="18" charset="0"/>
                            </a:rPr>
                            <m:t>2</m:t>
                          </m:r>
                        </m:sup>
                      </m:sSup>
                      <m:r>
                        <a:rPr lang="en-US" altLang="zh-CN" sz="2400" b="0" i="1" dirty="0" smtClean="0">
                          <a:solidFill>
                            <a:srgbClr val="00B050"/>
                          </a:solidFill>
                          <a:latin typeface="Cambria Math" panose="02040503050406030204" pitchFamily="18" charset="0"/>
                        </a:rPr>
                        <m:t>)</m:t>
                      </m:r>
                    </m:oMath>
                  </m:oMathPara>
                </a14:m>
                <a:endParaRPr lang="zh-CN" altLang="en-US" sz="2400" dirty="0">
                  <a:solidFill>
                    <a:srgbClr val="00B050"/>
                  </a:solidFill>
                </a:endParaRPr>
              </a:p>
            </p:txBody>
          </p:sp>
        </mc:Choice>
        <mc:Fallback>
          <p:sp>
            <p:nvSpPr>
              <p:cNvPr id="5" name="矩形 4">
                <a:extLst>
                  <a:ext uri="{FF2B5EF4-FFF2-40B4-BE49-F238E27FC236}">
                    <a16:creationId xmlns:a16="http://schemas.microsoft.com/office/drawing/2014/main" id="{E2D84AC4-5A33-460C-82E2-9983B66A524A}"/>
                  </a:ext>
                </a:extLst>
              </p:cNvPr>
              <p:cNvSpPr>
                <a:spLocks noRot="1" noChangeAspect="1" noMove="1" noResize="1" noEditPoints="1" noAdjustHandles="1" noChangeArrowheads="1" noChangeShapeType="1" noTextEdit="1"/>
              </p:cNvSpPr>
              <p:nvPr/>
            </p:nvSpPr>
            <p:spPr>
              <a:xfrm>
                <a:off x="712680" y="3969408"/>
                <a:ext cx="6543004" cy="2266967"/>
              </a:xfrm>
              <a:prstGeom prst="rect">
                <a:avLst/>
              </a:prstGeom>
              <a:blipFill>
                <a:blip r:embed="rId2"/>
                <a:stretch>
                  <a:fillRect l="-1491" t="-2957" b="-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597D527B-EE3C-47BB-8AEF-011C2C433AA5}"/>
                  </a:ext>
                </a:extLst>
              </p:cNvPr>
              <p:cNvSpPr/>
              <p:nvPr/>
            </p:nvSpPr>
            <p:spPr>
              <a:xfrm>
                <a:off x="7392144" y="3965657"/>
                <a:ext cx="4493576" cy="2236574"/>
              </a:xfrm>
              <a:prstGeom prst="rect">
                <a:avLst/>
              </a:prstGeom>
            </p:spPr>
            <p:txBody>
              <a:bodyPr wrap="square">
                <a:spAutoFit/>
              </a:bodyPr>
              <a:lstStyle/>
              <a:p>
                <a:pPr>
                  <a:lnSpc>
                    <a:spcPct val="150000"/>
                  </a:lnSpc>
                </a:pPr>
                <a:r>
                  <a:rPr lang="zh-CN" altLang="en-US" sz="2400" b="1" dirty="0">
                    <a:solidFill>
                      <a:srgbClr val="00B050"/>
                    </a:solidFill>
                    <a:latin typeface="Cambria Math" panose="02040503050406030204" pitchFamily="18" charset="0"/>
                  </a:rPr>
                  <a:t>技巧：</a:t>
                </a:r>
                <a14:m>
                  <m:oMath xmlns:m="http://schemas.openxmlformats.org/officeDocument/2006/math">
                    <m:r>
                      <a:rPr lang="pt-BR" altLang="zh-CN" sz="2400" i="1" dirty="0" smtClean="0">
                        <a:solidFill>
                          <a:srgbClr val="00B050"/>
                        </a:solidFill>
                        <a:latin typeface="Cambria Math" panose="02040503050406030204" pitchFamily="18" charset="0"/>
                      </a:rPr>
                      <m:t>𝑇</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𝑛</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𝑇</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𝑛</m:t>
                    </m:r>
                    <m:r>
                      <a:rPr lang="pt-BR" altLang="zh-CN" sz="2400" i="1" dirty="0" smtClean="0">
                        <a:solidFill>
                          <a:srgbClr val="00B050"/>
                        </a:solidFill>
                        <a:latin typeface="Cambria Math" panose="02040503050406030204" pitchFamily="18" charset="0"/>
                      </a:rPr>
                      <m:t>−1)+</m:t>
                    </m:r>
                    <m:r>
                      <a:rPr lang="pt-BR" altLang="zh-CN" sz="2400" i="1" dirty="0" smtClean="0">
                        <a:solidFill>
                          <a:srgbClr val="00B050"/>
                        </a:solidFill>
                        <a:latin typeface="Cambria Math" panose="02040503050406030204" pitchFamily="18" charset="0"/>
                      </a:rPr>
                      <m:t>𝑓</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𝑛</m:t>
                    </m:r>
                    <m:r>
                      <a:rPr lang="pt-BR" altLang="zh-CN" sz="2400" i="1" dirty="0" smtClean="0">
                        <a:solidFill>
                          <a:srgbClr val="00B050"/>
                        </a:solidFill>
                        <a:latin typeface="Cambria Math" panose="02040503050406030204" pitchFamily="18" charset="0"/>
                      </a:rPr>
                      <m:t>) </m:t>
                    </m:r>
                  </m:oMath>
                </a14:m>
                <a:endParaRPr lang="pt-BR" altLang="zh-CN" sz="2400" dirty="0">
                  <a:solidFill>
                    <a:srgbClr val="00B050"/>
                  </a:solidFill>
                </a:endParaRPr>
              </a:p>
              <a:p>
                <a:pPr>
                  <a:lnSpc>
                    <a:spcPct val="150000"/>
                  </a:lnSpc>
                  <a:buFont typeface="Arial" panose="020B0604020202020204" pitchFamily="34" charset="0"/>
                  <a:buChar char="•"/>
                </a:pPr>
                <a:r>
                  <a:rPr lang="zh-CN" altLang="pt-BR" sz="2400" dirty="0">
                    <a:solidFill>
                      <a:srgbClr val="00B050"/>
                    </a:solidFill>
                  </a:rPr>
                  <a:t>若 </a:t>
                </a:r>
                <a14:m>
                  <m:oMath xmlns:m="http://schemas.openxmlformats.org/officeDocument/2006/math">
                    <m:r>
                      <a:rPr lang="pt-BR" altLang="zh-CN" sz="2400" i="1" dirty="0" smtClean="0">
                        <a:solidFill>
                          <a:srgbClr val="00B050"/>
                        </a:solidFill>
                        <a:latin typeface="Cambria Math" panose="02040503050406030204" pitchFamily="18" charset="0"/>
                      </a:rPr>
                      <m:t>𝑓</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𝑛</m:t>
                    </m:r>
                    <m:r>
                      <a:rPr lang="pt-BR" altLang="zh-CN" sz="2400" i="1" dirty="0" smtClean="0">
                        <a:solidFill>
                          <a:srgbClr val="00B050"/>
                        </a:solidFill>
                        <a:latin typeface="Cambria Math" panose="02040503050406030204" pitchFamily="18" charset="0"/>
                      </a:rPr>
                      <m:t>)=1 → </m:t>
                    </m:r>
                    <m:r>
                      <a:rPr lang="pt-BR" altLang="zh-CN" sz="2400" i="1" dirty="0" smtClean="0">
                        <a:solidFill>
                          <a:srgbClr val="00B050"/>
                        </a:solidFill>
                        <a:latin typeface="Cambria Math" panose="02040503050406030204" pitchFamily="18" charset="0"/>
                      </a:rPr>
                      <m:t>𝑂</m:t>
                    </m:r>
                    <m:r>
                      <a:rPr lang="pt-BR" altLang="zh-CN" sz="2400" i="1" dirty="0" smtClean="0">
                        <a:solidFill>
                          <a:srgbClr val="00B050"/>
                        </a:solidFill>
                        <a:latin typeface="Cambria Math" panose="02040503050406030204" pitchFamily="18" charset="0"/>
                      </a:rPr>
                      <m:t>(</m:t>
                    </m:r>
                    <m:r>
                      <a:rPr lang="pt-BR" altLang="zh-CN" sz="2400" i="1" dirty="0" smtClean="0">
                        <a:solidFill>
                          <a:srgbClr val="00B050"/>
                        </a:solidFill>
                        <a:latin typeface="Cambria Math" panose="02040503050406030204" pitchFamily="18" charset="0"/>
                      </a:rPr>
                      <m:t>𝑛</m:t>
                    </m:r>
                    <m:r>
                      <a:rPr lang="pt-BR" altLang="zh-CN" sz="2400" i="1" dirty="0" smtClean="0">
                        <a:solidFill>
                          <a:srgbClr val="00B050"/>
                        </a:solidFill>
                        <a:latin typeface="Cambria Math" panose="02040503050406030204" pitchFamily="18" charset="0"/>
                      </a:rPr>
                      <m:t>)</m:t>
                    </m:r>
                  </m:oMath>
                </a14:m>
                <a:endParaRPr lang="pt-BR" altLang="zh-CN" sz="2400" dirty="0">
                  <a:solidFill>
                    <a:srgbClr val="00B050"/>
                  </a:solidFill>
                </a:endParaRPr>
              </a:p>
              <a:p>
                <a:pPr>
                  <a:lnSpc>
                    <a:spcPct val="150000"/>
                  </a:lnSpc>
                  <a:buFont typeface="Arial" panose="020B0604020202020204" pitchFamily="34" charset="0"/>
                  <a:buChar char="•"/>
                </a:pPr>
                <a:r>
                  <a:rPr lang="zh-CN" altLang="pt-BR" sz="2400" dirty="0">
                    <a:solidFill>
                      <a:srgbClr val="00B050"/>
                    </a:solidFill>
                  </a:rPr>
                  <a:t>若</a:t>
                </a:r>
                <a:r>
                  <a:rPr lang="zh-CN" altLang="en-US" sz="2400" dirty="0">
                    <a:solidFill>
                      <a:srgbClr val="00B050"/>
                    </a:solidFill>
                  </a:rPr>
                  <a:t> </a:t>
                </a:r>
                <a14:m>
                  <m:oMath xmlns:m="http://schemas.openxmlformats.org/officeDocument/2006/math">
                    <m:r>
                      <a:rPr lang="pt-BR" altLang="zh-CN" sz="2400" i="1" dirty="0" smtClean="0">
                        <a:solidFill>
                          <a:srgbClr val="00B050"/>
                        </a:solidFill>
                        <a:latin typeface="Cambria Math" panose="02040503050406030204" pitchFamily="18" charset="0"/>
                      </a:rPr>
                      <m:t>𝑓</m:t>
                    </m:r>
                    <m:r>
                      <a:rPr lang="pt-BR" altLang="zh-CN" sz="2400" i="1" dirty="0">
                        <a:solidFill>
                          <a:srgbClr val="00B050"/>
                        </a:solidFill>
                        <a:latin typeface="Cambria Math" panose="02040503050406030204" pitchFamily="18" charset="0"/>
                      </a:rPr>
                      <m:t>(</m:t>
                    </m:r>
                    <m:r>
                      <a:rPr lang="pt-BR" altLang="zh-CN" sz="2400" i="1" dirty="0">
                        <a:solidFill>
                          <a:srgbClr val="00B050"/>
                        </a:solidFill>
                        <a:latin typeface="Cambria Math" panose="02040503050406030204" pitchFamily="18" charset="0"/>
                      </a:rPr>
                      <m:t>𝑛</m:t>
                    </m:r>
                    <m:r>
                      <a:rPr lang="pt-BR" altLang="zh-CN" sz="2400" i="1" dirty="0">
                        <a:solidFill>
                          <a:srgbClr val="00B050"/>
                        </a:solidFill>
                        <a:latin typeface="Cambria Math" panose="02040503050406030204" pitchFamily="18" charset="0"/>
                      </a:rPr>
                      <m:t>)=</m:t>
                    </m:r>
                    <m:r>
                      <a:rPr lang="pt-BR" altLang="zh-CN" sz="2400" i="1" dirty="0">
                        <a:solidFill>
                          <a:srgbClr val="00B050"/>
                        </a:solidFill>
                        <a:latin typeface="Cambria Math" panose="02040503050406030204" pitchFamily="18" charset="0"/>
                      </a:rPr>
                      <m:t>𝑛</m:t>
                    </m:r>
                    <m:r>
                      <a:rPr lang="pt-BR" altLang="zh-CN" sz="2400" i="1" dirty="0">
                        <a:solidFill>
                          <a:srgbClr val="00B050"/>
                        </a:solidFill>
                        <a:latin typeface="Cambria Math" panose="02040503050406030204" pitchFamily="18" charset="0"/>
                      </a:rPr>
                      <m:t> → </m:t>
                    </m:r>
                    <m:r>
                      <a:rPr lang="pt-BR" altLang="zh-CN" sz="2400" i="1" dirty="0">
                        <a:solidFill>
                          <a:srgbClr val="00B050"/>
                        </a:solidFill>
                        <a:latin typeface="Cambria Math" panose="02040503050406030204" pitchFamily="18" charset="0"/>
                      </a:rPr>
                      <m:t>𝑂</m:t>
                    </m:r>
                    <m:r>
                      <a:rPr lang="pt-BR" altLang="zh-CN" sz="2400" i="1" dirty="0">
                        <a:solidFill>
                          <a:srgbClr val="00B050"/>
                        </a:solidFill>
                        <a:latin typeface="Cambria Math" panose="02040503050406030204" pitchFamily="18" charset="0"/>
                      </a:rPr>
                      <m:t>(</m:t>
                    </m:r>
                    <m:sSup>
                      <m:sSupPr>
                        <m:ctrlPr>
                          <a:rPr lang="en-US" altLang="zh-CN" sz="2400" b="0" i="1" dirty="0" smtClean="0">
                            <a:solidFill>
                              <a:srgbClr val="00B050"/>
                            </a:solidFill>
                            <a:latin typeface="Cambria Math" panose="02040503050406030204" pitchFamily="18" charset="0"/>
                          </a:rPr>
                        </m:ctrlPr>
                      </m:sSupPr>
                      <m:e>
                        <m:r>
                          <a:rPr lang="pt-BR" altLang="zh-CN" sz="2400" i="1" dirty="0">
                            <a:solidFill>
                              <a:srgbClr val="00B050"/>
                            </a:solidFill>
                            <a:latin typeface="Cambria Math" panose="02040503050406030204" pitchFamily="18" charset="0"/>
                          </a:rPr>
                          <m:t>𝑛</m:t>
                        </m:r>
                      </m:e>
                      <m:sup>
                        <m:r>
                          <a:rPr lang="pt-BR" altLang="zh-CN" sz="2400" i="1" dirty="0">
                            <a:solidFill>
                              <a:srgbClr val="00B050"/>
                            </a:solidFill>
                            <a:latin typeface="Cambria Math" panose="02040503050406030204" pitchFamily="18" charset="0"/>
                          </a:rPr>
                          <m:t>2</m:t>
                        </m:r>
                      </m:sup>
                    </m:sSup>
                    <m:r>
                      <a:rPr lang="pt-BR" altLang="zh-CN" sz="2400" i="1" dirty="0">
                        <a:solidFill>
                          <a:srgbClr val="00B050"/>
                        </a:solidFill>
                        <a:latin typeface="Cambria Math" panose="02040503050406030204" pitchFamily="18" charset="0"/>
                      </a:rPr>
                      <m:t>)</m:t>
                    </m:r>
                  </m:oMath>
                </a14:m>
                <a:endParaRPr lang="pt-BR" altLang="zh-CN" sz="2400" dirty="0">
                  <a:solidFill>
                    <a:srgbClr val="00B050"/>
                  </a:solidFill>
                </a:endParaRPr>
              </a:p>
              <a:p>
                <a:pPr>
                  <a:lnSpc>
                    <a:spcPct val="150000"/>
                  </a:lnSpc>
                  <a:buFont typeface="Arial" panose="020B0604020202020204" pitchFamily="34" charset="0"/>
                  <a:buChar char="•"/>
                </a:pPr>
                <a:r>
                  <a:rPr lang="zh-CN" altLang="pt-BR" sz="2400" dirty="0">
                    <a:solidFill>
                      <a:srgbClr val="00B050"/>
                    </a:solidFill>
                  </a:rPr>
                  <a:t>若 </a:t>
                </a:r>
                <a14:m>
                  <m:oMath xmlns:m="http://schemas.openxmlformats.org/officeDocument/2006/math">
                    <m:r>
                      <a:rPr lang="pt-BR" altLang="zh-CN" sz="2400" i="1" dirty="0" smtClean="0">
                        <a:solidFill>
                          <a:srgbClr val="00B050"/>
                        </a:solidFill>
                        <a:latin typeface="Cambria Math" panose="02040503050406030204" pitchFamily="18" charset="0"/>
                      </a:rPr>
                      <m:t>𝑓</m:t>
                    </m:r>
                    <m:r>
                      <a:rPr lang="pt-BR" altLang="zh-CN" sz="2400" i="1" dirty="0">
                        <a:solidFill>
                          <a:srgbClr val="00B050"/>
                        </a:solidFill>
                        <a:latin typeface="Cambria Math" panose="02040503050406030204" pitchFamily="18" charset="0"/>
                      </a:rPr>
                      <m:t>(</m:t>
                    </m:r>
                    <m:r>
                      <a:rPr lang="pt-BR" altLang="zh-CN" sz="2400" i="1" dirty="0">
                        <a:solidFill>
                          <a:srgbClr val="00B050"/>
                        </a:solidFill>
                        <a:latin typeface="Cambria Math" panose="02040503050406030204" pitchFamily="18" charset="0"/>
                      </a:rPr>
                      <m:t>𝑛</m:t>
                    </m:r>
                    <m:r>
                      <a:rPr lang="pt-BR" altLang="zh-CN" sz="2400" i="1" dirty="0">
                        <a:solidFill>
                          <a:srgbClr val="00B050"/>
                        </a:solidFill>
                        <a:latin typeface="Cambria Math" panose="02040503050406030204" pitchFamily="18" charset="0"/>
                      </a:rPr>
                      <m:t>)=</m:t>
                    </m:r>
                    <m:r>
                      <a:rPr lang="pt-BR" altLang="zh-CN" sz="2400" i="1" dirty="0">
                        <a:solidFill>
                          <a:srgbClr val="00B050"/>
                        </a:solidFill>
                        <a:latin typeface="Cambria Math" panose="02040503050406030204" pitchFamily="18" charset="0"/>
                      </a:rPr>
                      <m:t>𝑙𝑜𝑔𝑛</m:t>
                    </m:r>
                    <m:r>
                      <a:rPr lang="pt-BR" altLang="zh-CN" sz="2400" i="1" dirty="0">
                        <a:solidFill>
                          <a:srgbClr val="00B050"/>
                        </a:solidFill>
                        <a:latin typeface="Cambria Math" panose="02040503050406030204" pitchFamily="18" charset="0"/>
                      </a:rPr>
                      <m:t> → </m:t>
                    </m:r>
                    <m:r>
                      <a:rPr lang="pt-BR" altLang="zh-CN" sz="2400" i="1" dirty="0">
                        <a:solidFill>
                          <a:srgbClr val="00B050"/>
                        </a:solidFill>
                        <a:latin typeface="Cambria Math" panose="02040503050406030204" pitchFamily="18" charset="0"/>
                      </a:rPr>
                      <m:t>𝑂</m:t>
                    </m:r>
                    <m:r>
                      <a:rPr lang="pt-BR" altLang="zh-CN" sz="2400" i="1" dirty="0">
                        <a:solidFill>
                          <a:srgbClr val="00B050"/>
                        </a:solidFill>
                        <a:latin typeface="Cambria Math" panose="02040503050406030204" pitchFamily="18" charset="0"/>
                      </a:rPr>
                      <m:t>(</m:t>
                    </m:r>
                    <m:r>
                      <m:rPr>
                        <m:sty m:val="p"/>
                      </m:rPr>
                      <a:rPr lang="pt-BR" altLang="zh-CN" sz="2400" i="1" dirty="0">
                        <a:solidFill>
                          <a:srgbClr val="00B050"/>
                        </a:solidFill>
                        <a:latin typeface="Cambria Math" panose="02040503050406030204" pitchFamily="18" charset="0"/>
                      </a:rPr>
                      <m:t>nlog</m:t>
                    </m:r>
                    <m:r>
                      <a:rPr lang="pt-BR" altLang="zh-CN" sz="2400" i="1" dirty="0">
                        <a:solidFill>
                          <a:srgbClr val="00B050"/>
                        </a:solidFill>
                        <a:latin typeface="Cambria Math" panose="02040503050406030204" pitchFamily="18" charset="0"/>
                      </a:rPr>
                      <m:t>⁡</m:t>
                    </m:r>
                    <m:r>
                      <a:rPr lang="pt-BR" altLang="zh-CN" sz="2400" i="1" dirty="0">
                        <a:solidFill>
                          <a:srgbClr val="00B050"/>
                        </a:solidFill>
                        <a:latin typeface="Cambria Math" panose="02040503050406030204" pitchFamily="18" charset="0"/>
                      </a:rPr>
                      <m:t>𝑛</m:t>
                    </m:r>
                    <m:r>
                      <a:rPr lang="pt-BR" altLang="zh-CN" sz="2400" i="1" dirty="0">
                        <a:solidFill>
                          <a:srgbClr val="00B050"/>
                        </a:solidFill>
                        <a:latin typeface="Cambria Math" panose="02040503050406030204" pitchFamily="18" charset="0"/>
                      </a:rPr>
                      <m:t>)</m:t>
                    </m:r>
                  </m:oMath>
                </a14:m>
                <a:endParaRPr lang="pt-BR" altLang="zh-CN" sz="2400" dirty="0">
                  <a:solidFill>
                    <a:srgbClr val="00B050"/>
                  </a:solidFill>
                </a:endParaRPr>
              </a:p>
            </p:txBody>
          </p:sp>
        </mc:Choice>
        <mc:Fallback>
          <p:sp>
            <p:nvSpPr>
              <p:cNvPr id="6" name="矩形 5">
                <a:extLst>
                  <a:ext uri="{FF2B5EF4-FFF2-40B4-BE49-F238E27FC236}">
                    <a16:creationId xmlns:a16="http://schemas.microsoft.com/office/drawing/2014/main" id="{597D527B-EE3C-47BB-8AEF-011C2C433AA5}"/>
                  </a:ext>
                </a:extLst>
              </p:cNvPr>
              <p:cNvSpPr>
                <a:spLocks noRot="1" noChangeAspect="1" noMove="1" noResize="1" noEditPoints="1" noAdjustHandles="1" noChangeArrowheads="1" noChangeShapeType="1" noTextEdit="1"/>
              </p:cNvSpPr>
              <p:nvPr/>
            </p:nvSpPr>
            <p:spPr>
              <a:xfrm>
                <a:off x="7392144" y="3965657"/>
                <a:ext cx="4493576" cy="2236574"/>
              </a:xfrm>
              <a:prstGeom prst="rect">
                <a:avLst/>
              </a:prstGeom>
              <a:blipFill>
                <a:blip r:embed="rId3"/>
                <a:stretch>
                  <a:fillRect l="-2171" b="-5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18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算法的空间复杂度</a:t>
            </a:r>
          </a:p>
        </p:txBody>
      </p:sp>
      <p:sp>
        <p:nvSpPr>
          <p:cNvPr id="3" name="内容占位符 2"/>
          <p:cNvSpPr>
            <a:spLocks noGrp="1"/>
          </p:cNvSpPr>
          <p:nvPr>
            <p:ph idx="1"/>
          </p:nvPr>
        </p:nvSpPr>
        <p:spPr/>
        <p:txBody>
          <a:bodyPr/>
          <a:lstStyle/>
          <a:p>
            <a:r>
              <a:rPr lang="zh-CN" altLang="en-US" dirty="0"/>
              <a:t>空间单位一般规定为一个工作单元所占用的存储空间的大小</a:t>
            </a:r>
            <a:endParaRPr lang="en-US" altLang="zh-CN" dirty="0"/>
          </a:p>
          <a:p>
            <a:r>
              <a:rPr lang="zh-CN" altLang="en-US" dirty="0"/>
              <a:t>程序的存储空间分为两个部分</a:t>
            </a:r>
            <a:endParaRPr lang="en-US" altLang="zh-CN" dirty="0"/>
          </a:p>
          <a:p>
            <a:pPr lvl="1"/>
            <a:r>
              <a:rPr lang="zh-CN" altLang="en-US" dirty="0"/>
              <a:t>固定部分</a:t>
            </a:r>
            <a:r>
              <a:rPr lang="en-US" altLang="zh-CN" dirty="0"/>
              <a:t>/</a:t>
            </a:r>
            <a:r>
              <a:rPr lang="zh-CN" altLang="en-US" dirty="0"/>
              <a:t>静态空间</a:t>
            </a:r>
            <a:endParaRPr lang="en-US" altLang="zh-CN" dirty="0"/>
          </a:p>
          <a:p>
            <a:pPr lvl="2"/>
            <a:r>
              <a:rPr lang="zh-CN" altLang="en-US" dirty="0"/>
              <a:t>空间大小与输入输出个数多少，数值大小无关</a:t>
            </a:r>
            <a:endParaRPr lang="en-US" altLang="zh-CN" dirty="0"/>
          </a:p>
          <a:p>
            <a:pPr lvl="2"/>
            <a:r>
              <a:rPr lang="zh-CN" altLang="en-US" dirty="0"/>
              <a:t>程序指令代码的空间，常数、简单变量、定长成分（如数组元素、结构成分、对象的数据成员等）变量所占空间</a:t>
            </a:r>
          </a:p>
          <a:p>
            <a:pPr lvl="1"/>
            <a:r>
              <a:rPr lang="zh-CN" altLang="en-US" dirty="0"/>
              <a:t>可变部分</a:t>
            </a:r>
            <a:r>
              <a:rPr lang="en-US" altLang="zh-CN" dirty="0"/>
              <a:t>/</a:t>
            </a:r>
            <a:r>
              <a:rPr lang="zh-CN" altLang="en-US" dirty="0"/>
              <a:t>动态空间</a:t>
            </a:r>
            <a:endParaRPr lang="en-US" altLang="zh-CN" dirty="0"/>
          </a:p>
          <a:p>
            <a:pPr lvl="2"/>
            <a:r>
              <a:rPr lang="zh-CN" altLang="en-US" dirty="0"/>
              <a:t>与问题规模有关的变量所占空间、递归栈所用空间、通过</a:t>
            </a:r>
            <a:r>
              <a:rPr lang="en-US" altLang="zh-CN" dirty="0"/>
              <a:t>new</a:t>
            </a:r>
            <a:r>
              <a:rPr lang="zh-CN" altLang="en-US" dirty="0"/>
              <a:t>和</a:t>
            </a:r>
            <a:r>
              <a:rPr lang="en-US" altLang="zh-CN" dirty="0"/>
              <a:t>delete</a:t>
            </a:r>
            <a:r>
              <a:rPr lang="zh-CN" altLang="en-US" dirty="0"/>
              <a:t>命令动态使用空间</a:t>
            </a:r>
          </a:p>
        </p:txBody>
      </p:sp>
    </p:spTree>
    <p:extLst>
      <p:ext uri="{BB962C8B-B14F-4D97-AF65-F5344CB8AC3E}">
        <p14:creationId xmlns:p14="http://schemas.microsoft.com/office/powerpoint/2010/main" val="75498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p>
        </p:txBody>
      </p:sp>
      <p:sp>
        <p:nvSpPr>
          <p:cNvPr id="3" name="内容占位符 2"/>
          <p:cNvSpPr>
            <a:spLocks noGrp="1"/>
          </p:cNvSpPr>
          <p:nvPr>
            <p:ph idx="1"/>
          </p:nvPr>
        </p:nvSpPr>
        <p:spPr/>
        <p:txBody>
          <a:bodyPr/>
          <a:lstStyle/>
          <a:p>
            <a:r>
              <a:rPr lang="zh-CN" altLang="en-US" dirty="0">
                <a:latin typeface="Microsoft YaHei"/>
                <a:cs typeface="Microsoft YaHei"/>
              </a:rPr>
              <a:t>数据是</a:t>
            </a:r>
            <a:r>
              <a:rPr lang="zh-CN" altLang="en-US" dirty="0">
                <a:solidFill>
                  <a:srgbClr val="FF0000"/>
                </a:solidFill>
                <a:latin typeface="Microsoft YaHei"/>
                <a:cs typeface="Microsoft YaHei"/>
              </a:rPr>
              <a:t>信息的载体</a:t>
            </a:r>
            <a:r>
              <a:rPr lang="zh-CN" altLang="en-US" dirty="0">
                <a:latin typeface="Microsoft YaHei"/>
                <a:cs typeface="Microsoft YaHei"/>
              </a:rPr>
              <a:t>，是描述客观事物属性的数、字符及所有</a:t>
            </a:r>
            <a:r>
              <a:rPr lang="zh-CN" altLang="en-US" dirty="0">
                <a:solidFill>
                  <a:srgbClr val="FF0000"/>
                </a:solidFill>
                <a:latin typeface="Microsoft YaHei"/>
                <a:cs typeface="Microsoft YaHei"/>
              </a:rPr>
              <a:t>能输入到计算机中并被计算机程序识别 </a:t>
            </a:r>
            <a:r>
              <a:rPr lang="zh-CN" altLang="en-US" dirty="0">
                <a:latin typeface="Microsoft YaHei"/>
                <a:cs typeface="Microsoft YaHei"/>
              </a:rPr>
              <a:t>和处理的符号的集合。数据是计算机程序加工的原料。</a:t>
            </a:r>
          </a:p>
          <a:p>
            <a:endParaRPr lang="en-US" altLang="zh-CN" dirty="0"/>
          </a:p>
          <a:p>
            <a:endParaRPr lang="en-US" altLang="zh-CN" dirty="0"/>
          </a:p>
          <a:p>
            <a:r>
              <a:rPr lang="zh-CN" altLang="en-US" dirty="0"/>
              <a:t>可以分为数值型数据和非数值型数据</a:t>
            </a:r>
          </a:p>
        </p:txBody>
      </p:sp>
      <p:pic>
        <p:nvPicPr>
          <p:cNvPr id="4" name="图片 3"/>
          <p:cNvPicPr>
            <a:picLocks noChangeAspect="1"/>
          </p:cNvPicPr>
          <p:nvPr/>
        </p:nvPicPr>
        <p:blipFill>
          <a:blip r:embed="rId2"/>
          <a:stretch>
            <a:fillRect/>
          </a:stretch>
        </p:blipFill>
        <p:spPr>
          <a:xfrm>
            <a:off x="6096000" y="2780931"/>
            <a:ext cx="1944216" cy="899279"/>
          </a:xfrm>
          <a:prstGeom prst="rect">
            <a:avLst/>
          </a:prstGeom>
        </p:spPr>
      </p:pic>
    </p:spTree>
    <p:extLst>
      <p:ext uri="{BB962C8B-B14F-4D97-AF65-F5344CB8AC3E}">
        <p14:creationId xmlns:p14="http://schemas.microsoft.com/office/powerpoint/2010/main" val="8157267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算法的渐进空间复杂度</a:t>
            </a:r>
          </a:p>
        </p:txBody>
      </p:sp>
      <p:sp>
        <p:nvSpPr>
          <p:cNvPr id="3" name="内容占位符 2"/>
          <p:cNvSpPr>
            <a:spLocks noGrp="1"/>
          </p:cNvSpPr>
          <p:nvPr>
            <p:ph idx="1"/>
          </p:nvPr>
        </p:nvSpPr>
        <p:spPr/>
        <p:txBody>
          <a:bodyPr/>
          <a:lstStyle/>
          <a:p>
            <a:r>
              <a:rPr lang="zh-CN" altLang="en-US" dirty="0"/>
              <a:t>大</a:t>
            </a:r>
            <a:r>
              <a:rPr lang="en-US" altLang="zh-CN" dirty="0"/>
              <a:t>O</a:t>
            </a:r>
            <a:r>
              <a:rPr lang="zh-CN" altLang="en-US" dirty="0"/>
              <a:t>表示法</a:t>
            </a:r>
          </a:p>
          <a:p>
            <a:pPr lvl="1"/>
            <a:r>
              <a:rPr lang="zh-CN" altLang="en-US" dirty="0"/>
              <a:t>设</a:t>
            </a:r>
            <a:r>
              <a:rPr lang="en-US" altLang="zh-CN" dirty="0"/>
              <a:t>S(n)</a:t>
            </a:r>
            <a:r>
              <a:rPr lang="zh-CN" altLang="en-US" dirty="0"/>
              <a:t>是算法渐进空间复杂度，在最坏情况下，可以表示为实例特性</a:t>
            </a:r>
            <a:r>
              <a:rPr lang="en-US" altLang="zh-CN" dirty="0"/>
              <a:t>n</a:t>
            </a:r>
            <a:r>
              <a:rPr lang="zh-CN" altLang="en-US" dirty="0"/>
              <a:t>的某个函数</a:t>
            </a:r>
            <a:r>
              <a:rPr lang="en-US" altLang="zh-CN" dirty="0"/>
              <a:t>f(n)</a:t>
            </a:r>
            <a:r>
              <a:rPr lang="zh-CN" altLang="en-US" dirty="0"/>
              <a:t>的数量级：</a:t>
            </a:r>
            <a:r>
              <a:rPr lang="en-US" altLang="zh-CN" dirty="0"/>
              <a:t>S (n)=O(f(n)) </a:t>
            </a:r>
          </a:p>
          <a:p>
            <a:endParaRPr lang="zh-CN" altLang="en-US" dirty="0"/>
          </a:p>
        </p:txBody>
      </p:sp>
    </p:spTree>
    <p:extLst>
      <p:ext uri="{BB962C8B-B14F-4D97-AF65-F5344CB8AC3E}">
        <p14:creationId xmlns:p14="http://schemas.microsoft.com/office/powerpoint/2010/main" val="13556774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2066" y="1447800"/>
            <a:ext cx="9914274" cy="5029200"/>
          </a:xfrm>
          <a:prstGeom prst="rect">
            <a:avLst/>
          </a:prstGeom>
        </p:spPr>
      </p:pic>
    </p:spTree>
    <p:extLst>
      <p:ext uri="{BB962C8B-B14F-4D97-AF65-F5344CB8AC3E}">
        <p14:creationId xmlns:p14="http://schemas.microsoft.com/office/powerpoint/2010/main" val="2776843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16508" y="1556792"/>
            <a:ext cx="10765384" cy="4811216"/>
          </a:xfrm>
          <a:prstGeom prst="rect">
            <a:avLst/>
          </a:prstGeom>
        </p:spPr>
      </p:pic>
    </p:spTree>
    <p:extLst>
      <p:ext uri="{BB962C8B-B14F-4D97-AF65-F5344CB8AC3E}">
        <p14:creationId xmlns:p14="http://schemas.microsoft.com/office/powerpoint/2010/main" val="1892725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39416" y="1817887"/>
            <a:ext cx="10919568" cy="4289032"/>
          </a:xfrm>
          <a:prstGeom prst="rect">
            <a:avLst/>
          </a:prstGeom>
        </p:spPr>
      </p:pic>
    </p:spTree>
    <p:extLst>
      <p:ext uri="{BB962C8B-B14F-4D97-AF65-F5344CB8AC3E}">
        <p14:creationId xmlns:p14="http://schemas.microsoft.com/office/powerpoint/2010/main" val="124240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06667" y="1447800"/>
            <a:ext cx="9785072" cy="5029200"/>
          </a:xfrm>
          <a:prstGeom prst="rect">
            <a:avLst/>
          </a:prstGeom>
        </p:spPr>
      </p:pic>
    </p:spTree>
    <p:extLst>
      <p:ext uri="{BB962C8B-B14F-4D97-AF65-F5344CB8AC3E}">
        <p14:creationId xmlns:p14="http://schemas.microsoft.com/office/powerpoint/2010/main" val="4160093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566394" y="1556792"/>
            <a:ext cx="9465612" cy="4811216"/>
          </a:xfrm>
          <a:prstGeom prst="rect">
            <a:avLst/>
          </a:prstGeom>
        </p:spPr>
      </p:pic>
      <p:sp>
        <p:nvSpPr>
          <p:cNvPr id="3" name="矩形 2">
            <a:extLst>
              <a:ext uri="{FF2B5EF4-FFF2-40B4-BE49-F238E27FC236}">
                <a16:creationId xmlns:a16="http://schemas.microsoft.com/office/drawing/2014/main" id="{F94404CA-89FD-46A9-BA73-E80580B4434B}"/>
              </a:ext>
            </a:extLst>
          </p:cNvPr>
          <p:cNvSpPr/>
          <p:nvPr/>
        </p:nvSpPr>
        <p:spPr>
          <a:xfrm>
            <a:off x="335360" y="6292334"/>
            <a:ext cx="4544834" cy="400110"/>
          </a:xfrm>
          <a:prstGeom prst="rect">
            <a:avLst/>
          </a:prstGeom>
        </p:spPr>
        <p:txBody>
          <a:bodyPr wrap="none">
            <a:spAutoFit/>
          </a:bodyPr>
          <a:lstStyle/>
          <a:p>
            <a:r>
              <a:rPr lang="zh-CN" altLang="en-US" sz="2000" dirty="0">
                <a:solidFill>
                  <a:srgbClr val="00B050"/>
                </a:solidFill>
              </a:rPr>
              <a:t>递归带来的空间开销：递归本质是循环</a:t>
            </a:r>
          </a:p>
        </p:txBody>
      </p:sp>
    </p:spTree>
    <p:extLst>
      <p:ext uri="{BB962C8B-B14F-4D97-AF65-F5344CB8AC3E}">
        <p14:creationId xmlns:p14="http://schemas.microsoft.com/office/powerpoint/2010/main" val="1868728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73850" y="1498104"/>
            <a:ext cx="9490702" cy="4811216"/>
          </a:xfrm>
          <a:prstGeom prst="rect">
            <a:avLst/>
          </a:prstGeom>
        </p:spPr>
      </p:pic>
      <p:sp>
        <p:nvSpPr>
          <p:cNvPr id="5" name="矩形 4">
            <a:extLst>
              <a:ext uri="{FF2B5EF4-FFF2-40B4-BE49-F238E27FC236}">
                <a16:creationId xmlns:a16="http://schemas.microsoft.com/office/drawing/2014/main" id="{E1D4034B-BBB2-4A72-9EE1-196DF9EC87A6}"/>
              </a:ext>
            </a:extLst>
          </p:cNvPr>
          <p:cNvSpPr/>
          <p:nvPr/>
        </p:nvSpPr>
        <p:spPr>
          <a:xfrm>
            <a:off x="335360" y="6292334"/>
            <a:ext cx="4544834" cy="400110"/>
          </a:xfrm>
          <a:prstGeom prst="rect">
            <a:avLst/>
          </a:prstGeom>
        </p:spPr>
        <p:txBody>
          <a:bodyPr wrap="none">
            <a:spAutoFit/>
          </a:bodyPr>
          <a:lstStyle/>
          <a:p>
            <a:r>
              <a:rPr lang="zh-CN" altLang="en-US" sz="2000" dirty="0">
                <a:solidFill>
                  <a:srgbClr val="00B050"/>
                </a:solidFill>
              </a:rPr>
              <a:t>递归带来的空间开销：递归本质是循环</a:t>
            </a:r>
          </a:p>
        </p:txBody>
      </p:sp>
    </p:spTree>
    <p:extLst>
      <p:ext uri="{BB962C8B-B14F-4D97-AF65-F5344CB8AC3E}">
        <p14:creationId xmlns:p14="http://schemas.microsoft.com/office/powerpoint/2010/main" val="946556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91497" y="1556792"/>
            <a:ext cx="9815412" cy="4811216"/>
          </a:xfrm>
          <a:prstGeom prst="rect">
            <a:avLst/>
          </a:prstGeom>
        </p:spPr>
      </p:pic>
    </p:spTree>
    <p:extLst>
      <p:ext uri="{BB962C8B-B14F-4D97-AF65-F5344CB8AC3E}">
        <p14:creationId xmlns:p14="http://schemas.microsoft.com/office/powerpoint/2010/main" val="30124780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79575" y="476672"/>
            <a:ext cx="9842197" cy="5892107"/>
          </a:xfrm>
          <a:prstGeom prst="rect">
            <a:avLst/>
          </a:prstGeom>
        </p:spPr>
      </p:pic>
    </p:spTree>
    <p:extLst>
      <p:ext uri="{BB962C8B-B14F-4D97-AF65-F5344CB8AC3E}">
        <p14:creationId xmlns:p14="http://schemas.microsoft.com/office/powerpoint/2010/main" val="2010622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stretch>
            <a:fillRect/>
          </a:stretch>
        </p:blipFill>
        <p:spPr>
          <a:xfrm>
            <a:off x="2132211" y="1905000"/>
            <a:ext cx="8333980" cy="4114800"/>
          </a:xfrm>
          <a:prstGeom prst="rect">
            <a:avLst/>
          </a:prstGeom>
        </p:spPr>
      </p:pic>
    </p:spTree>
    <p:extLst>
      <p:ext uri="{BB962C8B-B14F-4D97-AF65-F5344CB8AC3E}">
        <p14:creationId xmlns:p14="http://schemas.microsoft.com/office/powerpoint/2010/main" val="424507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数据相关概念</a:t>
            </a:r>
          </a:p>
        </p:txBody>
      </p:sp>
      <p:sp>
        <p:nvSpPr>
          <p:cNvPr id="3" name="内容占位符 2"/>
          <p:cNvSpPr>
            <a:spLocks noGrp="1"/>
          </p:cNvSpPr>
          <p:nvPr>
            <p:ph idx="1"/>
          </p:nvPr>
        </p:nvSpPr>
        <p:spPr>
          <a:xfrm>
            <a:off x="1127448" y="1772816"/>
            <a:ext cx="10363200" cy="4114800"/>
          </a:xfrm>
        </p:spPr>
        <p:txBody>
          <a:bodyPr/>
          <a:lstStyle/>
          <a:p>
            <a:r>
              <a:rPr lang="zh-CN" altLang="en-US" dirty="0"/>
              <a:t>数据项</a:t>
            </a:r>
            <a:r>
              <a:rPr lang="en-US" altLang="zh-CN" dirty="0"/>
              <a:t>(Data Item)</a:t>
            </a:r>
          </a:p>
          <a:p>
            <a:pPr lvl="1"/>
            <a:r>
              <a:rPr lang="zh-CN" altLang="en-US" dirty="0"/>
              <a:t>是具有独立含义的最小标识单位</a:t>
            </a:r>
            <a:endParaRPr lang="en-US" altLang="zh-CN" dirty="0"/>
          </a:p>
          <a:p>
            <a:r>
              <a:rPr lang="zh-CN" altLang="en-US" dirty="0"/>
              <a:t>数据元素 </a:t>
            </a:r>
            <a:r>
              <a:rPr lang="en-US" altLang="zh-CN" dirty="0"/>
              <a:t>(Data Element)</a:t>
            </a:r>
          </a:p>
          <a:p>
            <a:pPr lvl="1"/>
            <a:r>
              <a:rPr lang="zh-CN" altLang="en-US" dirty="0"/>
              <a:t>数据的基本单位，在计算机程序中常作为一个整体进行考虑和处理</a:t>
            </a:r>
          </a:p>
          <a:p>
            <a:pPr lvl="1"/>
            <a:r>
              <a:rPr lang="zh-CN" altLang="en-US" dirty="0"/>
              <a:t>可以由若干数据项</a:t>
            </a:r>
            <a:r>
              <a:rPr lang="en-US" altLang="zh-CN" dirty="0"/>
              <a:t>(Data Item)</a:t>
            </a:r>
            <a:r>
              <a:rPr lang="zh-CN" altLang="en-US" dirty="0"/>
              <a:t>组成</a:t>
            </a:r>
            <a:endParaRPr lang="en-US" altLang="zh-CN" dirty="0"/>
          </a:p>
          <a:p>
            <a:pPr lvl="1"/>
            <a:r>
              <a:rPr lang="zh-CN" altLang="en-US" dirty="0"/>
              <a:t>又称为元素、结点、记录</a:t>
            </a:r>
            <a:endParaRPr lang="en-US" altLang="zh-CN" dirty="0"/>
          </a:p>
          <a:p>
            <a:r>
              <a:rPr lang="zh-CN" altLang="en-US" dirty="0"/>
              <a:t>数据对象 </a:t>
            </a:r>
            <a:r>
              <a:rPr lang="en-US" altLang="zh-CN" dirty="0"/>
              <a:t>(Data Object)</a:t>
            </a:r>
          </a:p>
          <a:p>
            <a:pPr lvl="1"/>
            <a:r>
              <a:rPr lang="zh-CN" altLang="en-US" dirty="0"/>
              <a:t>数据的子集，具有相同性质的数据成员（数据元素）的集合</a:t>
            </a:r>
            <a:endParaRPr lang="en-US" altLang="zh-CN" dirty="0"/>
          </a:p>
          <a:p>
            <a:pPr lvl="1"/>
            <a:r>
              <a:rPr lang="zh-CN" altLang="en-US" dirty="0"/>
              <a:t>数据对象中所有成员之间存在某种关系；数据成员及其之间关系，是数据结构研究的主要内容</a:t>
            </a:r>
          </a:p>
        </p:txBody>
      </p:sp>
    </p:spTree>
    <p:extLst>
      <p:ext uri="{BB962C8B-B14F-4D97-AF65-F5344CB8AC3E}">
        <p14:creationId xmlns:p14="http://schemas.microsoft.com/office/powerpoint/2010/main" val="652106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stretch>
            <a:fillRect/>
          </a:stretch>
        </p:blipFill>
        <p:spPr>
          <a:xfrm>
            <a:off x="1664072" y="1905000"/>
            <a:ext cx="9270261" cy="4114800"/>
          </a:xfrm>
          <a:prstGeom prst="rect">
            <a:avLst/>
          </a:prstGeom>
        </p:spPr>
      </p:pic>
    </p:spTree>
    <p:extLst>
      <p:ext uri="{BB962C8B-B14F-4D97-AF65-F5344CB8AC3E}">
        <p14:creationId xmlns:p14="http://schemas.microsoft.com/office/powerpoint/2010/main" val="387633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Q &amp; A</a:t>
            </a:r>
            <a:endParaRPr lang="zh-CN" altLang="en-US" dirty="0"/>
          </a:p>
        </p:txBody>
      </p:sp>
    </p:spTree>
    <p:extLst>
      <p:ext uri="{BB962C8B-B14F-4D97-AF65-F5344CB8AC3E}">
        <p14:creationId xmlns:p14="http://schemas.microsoft.com/office/powerpoint/2010/main" val="337768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数据相关概念</a:t>
            </a:r>
          </a:p>
        </p:txBody>
      </p:sp>
      <p:pic>
        <p:nvPicPr>
          <p:cNvPr id="5" name="内容占位符 4"/>
          <p:cNvPicPr>
            <a:picLocks noGrp="1" noChangeAspect="1"/>
          </p:cNvPicPr>
          <p:nvPr>
            <p:ph idx="1"/>
          </p:nvPr>
        </p:nvPicPr>
        <p:blipFill>
          <a:blip r:embed="rId2"/>
          <a:stretch>
            <a:fillRect/>
          </a:stretch>
        </p:blipFill>
        <p:spPr>
          <a:xfrm>
            <a:off x="1990091" y="1905000"/>
            <a:ext cx="8618220" cy="4114800"/>
          </a:xfrm>
          <a:prstGeom prst="rect">
            <a:avLst/>
          </a:prstGeom>
        </p:spPr>
      </p:pic>
    </p:spTree>
    <p:extLst>
      <p:ext uri="{BB962C8B-B14F-4D97-AF65-F5344CB8AC3E}">
        <p14:creationId xmlns:p14="http://schemas.microsoft.com/office/powerpoint/2010/main" val="115257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数据结构三要素</a:t>
            </a:r>
          </a:p>
        </p:txBody>
      </p:sp>
      <p:pic>
        <p:nvPicPr>
          <p:cNvPr id="6" name="内容占位符 5"/>
          <p:cNvPicPr>
            <a:picLocks noGrp="1" noChangeAspect="1"/>
          </p:cNvPicPr>
          <p:nvPr>
            <p:ph idx="1"/>
          </p:nvPr>
        </p:nvPicPr>
        <p:blipFill>
          <a:blip r:embed="rId2"/>
          <a:stretch>
            <a:fillRect/>
          </a:stretch>
        </p:blipFill>
        <p:spPr>
          <a:xfrm>
            <a:off x="2325935" y="2636912"/>
            <a:ext cx="7336935" cy="2304256"/>
          </a:xfrm>
          <a:prstGeom prst="rect">
            <a:avLst/>
          </a:prstGeom>
        </p:spPr>
      </p:pic>
    </p:spTree>
    <p:extLst>
      <p:ext uri="{BB962C8B-B14F-4D97-AF65-F5344CB8AC3E}">
        <p14:creationId xmlns:p14="http://schemas.microsoft.com/office/powerpoint/2010/main" val="2861652489"/>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45388</TotalTime>
  <Words>2017</Words>
  <Application>Microsoft Office PowerPoint</Application>
  <PresentationFormat>宽屏</PresentationFormat>
  <Paragraphs>216</Paragraphs>
  <Slides>71</Slides>
  <Notes>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1" baseType="lpstr">
      <vt:lpstr>华文行楷</vt:lpstr>
      <vt:lpstr>宋体</vt:lpstr>
      <vt:lpstr>Microsoft YaHei</vt:lpstr>
      <vt:lpstr>Arial</vt:lpstr>
      <vt:lpstr>Cambria Math</vt:lpstr>
      <vt:lpstr>Tahoma</vt:lpstr>
      <vt:lpstr>Times New Roman</vt:lpstr>
      <vt:lpstr>Wingdings</vt:lpstr>
      <vt:lpstr>Blueprint</vt:lpstr>
      <vt:lpstr>Microsoft Word 97 - 2003 文档</vt:lpstr>
      <vt:lpstr>Data Structure</vt:lpstr>
      <vt:lpstr>Lecture 2</vt:lpstr>
      <vt:lpstr>Part I</vt:lpstr>
      <vt:lpstr>数据结构定义</vt:lpstr>
      <vt:lpstr>数据结构的课程内容体系</vt:lpstr>
      <vt:lpstr>数据</vt:lpstr>
      <vt:lpstr>数据相关概念</vt:lpstr>
      <vt:lpstr>数据相关概念</vt:lpstr>
      <vt:lpstr>数据结构三要素</vt:lpstr>
      <vt:lpstr>数据结构三要素</vt:lpstr>
      <vt:lpstr>数据的逻辑结构</vt:lpstr>
      <vt:lpstr>数据的逻辑结构</vt:lpstr>
      <vt:lpstr>数据的逻辑结构</vt:lpstr>
      <vt:lpstr>数据的逻辑结构</vt:lpstr>
      <vt:lpstr>数据的逻辑结构</vt:lpstr>
      <vt:lpstr>数据的存储结构</vt:lpstr>
      <vt:lpstr>数据的存储结构</vt:lpstr>
      <vt:lpstr>数据的存储结构</vt:lpstr>
      <vt:lpstr>数据的存储结构</vt:lpstr>
      <vt:lpstr>数据的存储结构</vt:lpstr>
      <vt:lpstr>数据结构的抽象形式</vt:lpstr>
      <vt:lpstr>抽象数据类型</vt:lpstr>
      <vt:lpstr>小结</vt:lpstr>
      <vt:lpstr>Part II</vt:lpstr>
      <vt:lpstr>算法的定义</vt:lpstr>
      <vt:lpstr>算法的特性</vt:lpstr>
      <vt:lpstr>算法的特性</vt:lpstr>
      <vt:lpstr>算法的特性</vt:lpstr>
      <vt:lpstr>Part III</vt:lpstr>
      <vt:lpstr>算法的性能标准</vt:lpstr>
      <vt:lpstr>正确性</vt:lpstr>
      <vt:lpstr>健壮性</vt:lpstr>
      <vt:lpstr>可读性</vt:lpstr>
      <vt:lpstr>效率</vt:lpstr>
      <vt:lpstr>算法性能分析和度量方法</vt:lpstr>
      <vt:lpstr>算法性能分析和度量方法</vt:lpstr>
      <vt:lpstr>算法的时间复杂度</vt:lpstr>
      <vt:lpstr>算法的时间复杂度实例</vt:lpstr>
      <vt:lpstr>算法的时间复杂度实例</vt:lpstr>
      <vt:lpstr>算法的时间复杂度实例</vt:lpstr>
      <vt:lpstr>算法的渐进时间复杂度</vt:lpstr>
      <vt:lpstr>算法的渐进时间复杂度</vt:lpstr>
      <vt:lpstr>渐进时间复杂度的计算</vt:lpstr>
      <vt:lpstr>渐进时间复杂度的计算</vt:lpstr>
      <vt:lpstr>渐进时间复杂度的计算</vt:lpstr>
      <vt:lpstr>渐进时间复杂度实例</vt:lpstr>
      <vt:lpstr>渐进时间复杂度实例</vt:lpstr>
      <vt:lpstr>渐进时间复杂度实例</vt:lpstr>
      <vt:lpstr>渐进时间复杂度实例</vt:lpstr>
      <vt:lpstr>渐进时间复杂度实例</vt:lpstr>
      <vt:lpstr>渐进时间复杂度实例</vt:lpstr>
      <vt:lpstr>渐进时间复杂度实例</vt:lpstr>
      <vt:lpstr>渐进时间复杂度实例</vt:lpstr>
      <vt:lpstr>渐进时间复杂度实例</vt:lpstr>
      <vt:lpstr>渐进时间复杂度实例 </vt:lpstr>
      <vt:lpstr>渐进时间复杂度实例</vt:lpstr>
      <vt:lpstr>渐进时间复杂度再论</vt:lpstr>
      <vt:lpstr>例题</vt:lpstr>
      <vt:lpstr>算法的空间复杂度</vt:lpstr>
      <vt:lpstr>算法的渐进空间复杂度</vt:lpstr>
      <vt:lpstr>渐进空间复杂度实例</vt:lpstr>
      <vt:lpstr>渐进空间复杂度实例</vt:lpstr>
      <vt:lpstr>渐进空间复杂度实例</vt:lpstr>
      <vt:lpstr>渐进空间复杂度实例</vt:lpstr>
      <vt:lpstr>渐进空间复杂度实例</vt:lpstr>
      <vt:lpstr>渐进空间复杂度实例</vt:lpstr>
      <vt:lpstr>渐进空间复杂度实例</vt:lpstr>
      <vt:lpstr>小结</vt:lpstr>
      <vt:lpstr>小结</vt:lpstr>
      <vt:lpstr>小结</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陈奕嘉</cp:lastModifiedBy>
  <cp:revision>1754</cp:revision>
  <dcterms:created xsi:type="dcterms:W3CDTF">2002-06-03T10:03:09Z</dcterms:created>
  <dcterms:modified xsi:type="dcterms:W3CDTF">2025-12-22T11:04:49Z</dcterms:modified>
</cp:coreProperties>
</file>